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81" r:id="rId23"/>
  </p:sldIdLst>
  <p:sldSz cx="9144000" cy="5143500" type="screen16x9"/>
  <p:notesSz cx="6858000" cy="9144000"/>
  <p:embeddedFontLst>
    <p:embeddedFont>
      <p:font typeface="Lato" panose="020B0604020202020204" charset="0"/>
      <p:regular r:id="rId25"/>
      <p:bold r:id="rId26"/>
      <p:italic r:id="rId27"/>
      <p:boldItalic r:id="rId28"/>
    </p:embeddedFont>
    <p:embeddedFont>
      <p:font typeface="Raleway" panose="020B0604020202020204" charset="0"/>
      <p:regular r:id="rId29"/>
      <p:bold r:id="rId30"/>
      <p:italic r:id="rId31"/>
      <p:boldItalic r:id="rId3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8" d="100"/>
          <a:sy n="108" d="100"/>
        </p:scale>
        <p:origin x="730" y="77"/>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font" Target="fonts/font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b9a0b074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b9a0b074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75c1f839e0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75c1f839e0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723630543_3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723630543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457200" algn="l" rtl="0">
              <a:lnSpc>
                <a:spcPct val="115000"/>
              </a:lnSpc>
              <a:spcBef>
                <a:spcPts val="0"/>
              </a:spcBef>
              <a:spcAft>
                <a:spcPts val="0"/>
              </a:spcAft>
              <a:buClr>
                <a:schemeClr val="dk2"/>
              </a:buClr>
              <a:buSzPts val="1100"/>
              <a:buFont typeface="Arial"/>
              <a:buNone/>
            </a:pPr>
            <a:r>
              <a:rPr lang="en" sz="1200">
                <a:solidFill>
                  <a:schemeClr val="dk2"/>
                </a:solidFill>
                <a:highlight>
                  <a:srgbClr val="FFFFFF"/>
                </a:highlight>
                <a:latin typeface="Times New Roman"/>
                <a:ea typeface="Times New Roman"/>
                <a:cs typeface="Times New Roman"/>
                <a:sym typeface="Times New Roman"/>
              </a:rPr>
              <a:t>That being said, our proposal is not nearly robust enough to account for all of the functions that occur in a fully operational medical unit. A few considerations we have chosen to omit are things such as hospital inventory and payroll management to name a few. Similarly, we will never be able to fully encompass all of the intricacies associated with insurance claim processing or financial assistance programs designed for accommodating certain patients due to their intrinsic complexities. We will, however, create a system that can fundamentally deal with the central processes that are vital for clinical administrations. Additionally, we will avoid dealing with unstructured data such as CT/PET-Scans/X-Rays/MRIs generated from lab results because of their difficulty in obtaining and interpreting on a high-level. In order to omit unstructured data from our relational database we will solely be dealing with medical records/diagnostics in a textual form.  </a:t>
            </a:r>
            <a:endParaRPr sz="1200">
              <a:solidFill>
                <a:schemeClr val="dk2"/>
              </a:solidFill>
              <a:highlight>
                <a:srgbClr val="FFFFFF"/>
              </a:highlight>
              <a:latin typeface="Times New Roman"/>
              <a:ea typeface="Times New Roman"/>
              <a:cs typeface="Times New Roman"/>
              <a:sym typeface="Times New Roman"/>
            </a:endParaRPr>
          </a:p>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d251bb473_0_6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d251bb473_0_6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e965474a9_3_3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 name="Google Shape;171;ge965474a9_3_3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e965474a9_3_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e965474a9_3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2"/>
              </a:buClr>
              <a:buSzPts val="1100"/>
              <a:buFont typeface="Arial"/>
              <a:buNone/>
            </a:pPr>
            <a:r>
              <a:rPr lang="en" sz="1200">
                <a:solidFill>
                  <a:schemeClr val="dk2"/>
                </a:solidFill>
                <a:highlight>
                  <a:srgbClr val="FFFFFF"/>
                </a:highlight>
                <a:latin typeface="Times New Roman"/>
                <a:ea typeface="Times New Roman"/>
                <a:cs typeface="Times New Roman"/>
                <a:sym typeface="Times New Roman"/>
              </a:rPr>
              <a:t>The data intake process is as follows. There is a medical form that is filled out ahead of time by the patient online. This form would capture the bare-essentials necessary for proper treatment to take place such as patient information and medical history(name, address, height, weight etc. etc..). Admin would be responsible for entering this information into a system that would update if the patient has visited a hospital before and be created if it’s a patient’s first visit. Appointments are scheduled ahead of time, via a phone call by the patient. The administrator will determine when an appointment can take place based on the doctor's availability(offline). After an appointment has occurred the doctor provides a proper diagnosis to the patient and he/she enters this diagnosis into the system effectively updating the patient’s medical records. Following the visit, the service charges will be totaled and issued to the patient one day after they have left the hospital. If the patient has been admitted then room availability is checked by an administrator and the patient is assigned a room. After the patient has been discharged their ‘type’ is changed from inpatient to outpatient by an administrator. The bill is administered the day after a patient has been discharged.</a:t>
            </a:r>
            <a:endParaRPr sz="1200">
              <a:solidFill>
                <a:schemeClr val="dk2"/>
              </a:solidFill>
              <a:highlight>
                <a:srgbClr val="FFFFFF"/>
              </a:highlight>
              <a:latin typeface="Times New Roman"/>
              <a:ea typeface="Times New Roman"/>
              <a:cs typeface="Times New Roman"/>
              <a:sym typeface="Times New Roman"/>
            </a:endParaRPr>
          </a:p>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75c1f839e0_0_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75c1f839e0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75c1f839e0_0_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75c1f839e0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75c1f839e0_0_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75c1f839e0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75c1f839e0_0_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75c1f839e0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75c1f839e0_0_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75c1f839e0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d5b15f0a3_5_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d5b15f0a3_5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457200" algn="l" rtl="0">
              <a:lnSpc>
                <a:spcPct val="115000"/>
              </a:lnSpc>
              <a:spcBef>
                <a:spcPts val="0"/>
              </a:spcBef>
              <a:spcAft>
                <a:spcPts val="0"/>
              </a:spcAft>
              <a:buClr>
                <a:schemeClr val="dk2"/>
              </a:buClr>
              <a:buSzPts val="1100"/>
              <a:buFont typeface="Arial"/>
              <a:buNone/>
            </a:pPr>
            <a:r>
              <a:rPr lang="en" sz="1200">
                <a:solidFill>
                  <a:schemeClr val="dk2"/>
                </a:solidFill>
                <a:highlight>
                  <a:srgbClr val="FFFFFF"/>
                </a:highlight>
                <a:latin typeface="Times New Roman"/>
                <a:ea typeface="Times New Roman"/>
                <a:cs typeface="Times New Roman"/>
                <a:sym typeface="Times New Roman"/>
              </a:rPr>
              <a:t>Our proposed solution is to create a relational database that efficiently, securely and succinctly processes medical information. The system would be able to digitally store patient medical records, appointment schedules, medical staff directories, room assignments and billing information. This approach would be less time consuming and more secure than a file processing system which affords the user a much better experience. Automating the process would also improve healthcare management and staff/patient interactions as greater precision would be conducted in regards to planning. The patient would be able to plan their appointments, view their billing statements and access their medical records on one secure platform </a:t>
            </a:r>
            <a:r>
              <a:rPr lang="en" sz="1200" i="1">
                <a:solidFill>
                  <a:schemeClr val="dk2"/>
                </a:solidFill>
                <a:highlight>
                  <a:srgbClr val="FFFFFF"/>
                </a:highlight>
                <a:latin typeface="Times New Roman"/>
                <a:ea typeface="Times New Roman"/>
                <a:cs typeface="Times New Roman"/>
                <a:sym typeface="Times New Roman"/>
              </a:rPr>
              <a:t>ahead </a:t>
            </a:r>
            <a:r>
              <a:rPr lang="en" sz="1200">
                <a:solidFill>
                  <a:schemeClr val="dk2"/>
                </a:solidFill>
                <a:highlight>
                  <a:srgbClr val="FFFFFF"/>
                </a:highlight>
                <a:latin typeface="Times New Roman"/>
                <a:ea typeface="Times New Roman"/>
                <a:cs typeface="Times New Roman"/>
                <a:sym typeface="Times New Roman"/>
              </a:rPr>
              <a:t>of time. The beauty in this approach is that by minimizing logistical congestion in the hospital, you can optimize the time spent being treated and cared for by medical personnel. Our system would also allow doctors to quickly retrieve/update medical notes which can ensure that the best diagnostic practices are being put to use.</a:t>
            </a:r>
            <a:endParaRPr sz="1200">
              <a:solidFill>
                <a:schemeClr val="dk2"/>
              </a:solidFill>
              <a:highlight>
                <a:srgbClr val="FFFFFF"/>
              </a:highlight>
              <a:latin typeface="Times New Roman"/>
              <a:ea typeface="Times New Roman"/>
              <a:cs typeface="Times New Roman"/>
              <a:sym typeface="Times New Roman"/>
            </a:endParaRPr>
          </a:p>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75c1f84c23_0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75c1f84c23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75c1f84c23_0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75c1f84c23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5c1f839e0_0_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5c1f839e0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75c1f839e0_0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75c1f839e0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2"/>
              </a:buClr>
              <a:buSzPts val="1100"/>
              <a:buFont typeface="Arial"/>
              <a:buNone/>
            </a:pPr>
            <a:r>
              <a:rPr lang="en" sz="1200">
                <a:solidFill>
                  <a:schemeClr val="dk2"/>
                </a:solidFill>
                <a:highlight>
                  <a:srgbClr val="FFFFFF"/>
                </a:highlight>
                <a:latin typeface="Times New Roman"/>
                <a:ea typeface="Times New Roman"/>
                <a:cs typeface="Times New Roman"/>
                <a:sym typeface="Times New Roman"/>
              </a:rPr>
              <a:t>Our system will be composed of doctors, patients, diagnoses, billing information, inpatient room planning and administrators. Admin will be able to administer billing statements, assign inpatients to rooms based on availability, confirm/modify/delete appointments and edit patient/staff details. Patients will be able to view their diagnosis/billing charges and schedule appointments. Doctors will be able to modify/view patient medical records, update their consultation fees and diagnose patients based on their symptoms. Given HIPAA considerations and the confidential nature of medical information, all users will simply not have equal access to the data. Patients will not have the ability to share their medical records with outside users nor will doctors. These safeguards will protect the management system from data leaks/breaches and ensure that the most ethical practices are utilized.  </a:t>
            </a:r>
            <a:endParaRPr sz="1200">
              <a:solidFill>
                <a:schemeClr val="dk2"/>
              </a:solidFill>
              <a:highlight>
                <a:srgbClr val="FFFFFF"/>
              </a:highlight>
              <a:latin typeface="Times New Roman"/>
              <a:ea typeface="Times New Roman"/>
              <a:cs typeface="Times New Roman"/>
              <a:sym typeface="Times New Roman"/>
            </a:endParaRPr>
          </a:p>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cb9a0b074_1_122: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cb9a0b074_1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75c1f839e0_0_25: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75c1f839e0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6be16d2e6a_1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6be16d2e6a_1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cb9a0b074_1_1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cb9a0b074_1_1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d251bb473_0_6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d251bb473_0_6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75c1f839e0_0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75c1f839e0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cxnSp>
        <p:nvCxnSpPr>
          <p:cNvPr id="10" name="Google Shape;10;p2"/>
          <p:cNvCxnSpPr/>
          <p:nvPr/>
        </p:nvCxnSpPr>
        <p:spPr>
          <a:xfrm>
            <a:off x="2477724" y="415650"/>
            <a:ext cx="6244200" cy="0"/>
          </a:xfrm>
          <a:prstGeom prst="straightConnector1">
            <a:avLst/>
          </a:prstGeom>
          <a:noFill/>
          <a:ln w="38100" cap="flat" cmpd="sng">
            <a:solidFill>
              <a:schemeClr val="lt1"/>
            </a:solidFill>
            <a:prstDash val="solid"/>
            <a:round/>
            <a:headEnd type="none" w="sm" len="sm"/>
            <a:tailEnd type="none" w="sm" len="sm"/>
          </a:ln>
        </p:spPr>
      </p:cxnSp>
      <p:cxnSp>
        <p:nvCxnSpPr>
          <p:cNvPr id="11" name="Google Shape;11;p2"/>
          <p:cNvCxnSpPr/>
          <p:nvPr/>
        </p:nvCxnSpPr>
        <p:spPr>
          <a:xfrm>
            <a:off x="2477724" y="4740000"/>
            <a:ext cx="6244200" cy="0"/>
          </a:xfrm>
          <a:prstGeom prst="straightConnector1">
            <a:avLst/>
          </a:prstGeom>
          <a:noFill/>
          <a:ln w="19050" cap="flat" cmpd="sng">
            <a:solidFill>
              <a:schemeClr val="lt1"/>
            </a:solidFill>
            <a:prstDash val="solid"/>
            <a:round/>
            <a:headEnd type="none" w="sm" len="sm"/>
            <a:tailEnd type="none" w="sm" len="sm"/>
          </a:ln>
        </p:spPr>
      </p:cxnSp>
      <p:cxnSp>
        <p:nvCxnSpPr>
          <p:cNvPr id="12" name="Google Shape;12;p2"/>
          <p:cNvCxnSpPr/>
          <p:nvPr/>
        </p:nvCxnSpPr>
        <p:spPr>
          <a:xfrm>
            <a:off x="425198" y="415650"/>
            <a:ext cx="183300" cy="0"/>
          </a:xfrm>
          <a:prstGeom prst="straightConnector1">
            <a:avLst/>
          </a:prstGeom>
          <a:noFill/>
          <a:ln w="19050" cap="flat" cmpd="sng">
            <a:solidFill>
              <a:schemeClr val="lt1"/>
            </a:solidFill>
            <a:prstDash val="solid"/>
            <a:round/>
            <a:headEnd type="none" w="sm" len="sm"/>
            <a:tailEnd type="none" w="sm" len="sm"/>
          </a:ln>
        </p:spPr>
      </p:cxnSp>
      <p:sp>
        <p:nvSpPr>
          <p:cNvPr id="13" name="Google Shape;13;p2"/>
          <p:cNvSpPr txBox="1">
            <a:spLocks noGrp="1"/>
          </p:cNvSpPr>
          <p:nvPr>
            <p:ph type="ctrTitle"/>
          </p:nvPr>
        </p:nvSpPr>
        <p:spPr>
          <a:xfrm>
            <a:off x="2371725" y="630225"/>
            <a:ext cx="6331500" cy="15420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a:endParaRPr/>
          </a:p>
        </p:txBody>
      </p:sp>
      <p:sp>
        <p:nvSpPr>
          <p:cNvPr id="14" name="Google Shape;14;p2"/>
          <p:cNvSpPr txBox="1">
            <a:spLocks noGrp="1"/>
          </p:cNvSpPr>
          <p:nvPr>
            <p:ph type="subTitle" idx="1"/>
          </p:nvPr>
        </p:nvSpPr>
        <p:spPr>
          <a:xfrm>
            <a:off x="2390267" y="3238450"/>
            <a:ext cx="6331500" cy="1241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a:endParaRPr/>
          </a:p>
        </p:txBody>
      </p:sp>
      <p:sp>
        <p:nvSpPr>
          <p:cNvPr id="15" name="Google Shape;15;p2"/>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60"/>
        <p:cNvGrpSpPr/>
        <p:nvPr/>
      </p:nvGrpSpPr>
      <p:grpSpPr>
        <a:xfrm>
          <a:off x="0" y="0"/>
          <a:ext cx="0" cy="0"/>
          <a:chOff x="0" y="0"/>
          <a:chExt cx="0" cy="0"/>
        </a:xfrm>
      </p:grpSpPr>
      <p:cxnSp>
        <p:nvCxnSpPr>
          <p:cNvPr id="61" name="Google Shape;61;p11"/>
          <p:cNvCxnSpPr/>
          <p:nvPr/>
        </p:nvCxnSpPr>
        <p:spPr>
          <a:xfrm>
            <a:off x="425200" y="4740000"/>
            <a:ext cx="8296800" cy="0"/>
          </a:xfrm>
          <a:prstGeom prst="straightConnector1">
            <a:avLst/>
          </a:prstGeom>
          <a:noFill/>
          <a:ln w="19050" cap="flat" cmpd="sng">
            <a:solidFill>
              <a:schemeClr val="dk2"/>
            </a:solidFill>
            <a:prstDash val="solid"/>
            <a:round/>
            <a:headEnd type="none" w="sm" len="sm"/>
            <a:tailEnd type="none" w="sm" len="sm"/>
          </a:ln>
        </p:spPr>
      </p:cxnSp>
      <p:cxnSp>
        <p:nvCxnSpPr>
          <p:cNvPr id="62" name="Google Shape;62;p11"/>
          <p:cNvCxnSpPr/>
          <p:nvPr/>
        </p:nvCxnSpPr>
        <p:spPr>
          <a:xfrm>
            <a:off x="425200" y="415650"/>
            <a:ext cx="8296800" cy="0"/>
          </a:xfrm>
          <a:prstGeom prst="straightConnector1">
            <a:avLst/>
          </a:prstGeom>
          <a:noFill/>
          <a:ln w="38100" cap="flat" cmpd="sng">
            <a:solidFill>
              <a:schemeClr val="dk2"/>
            </a:solidFill>
            <a:prstDash val="solid"/>
            <a:round/>
            <a:headEnd type="none" w="sm" len="sm"/>
            <a:tailEnd type="none" w="sm" len="sm"/>
          </a:ln>
        </p:spPr>
      </p:cxnSp>
      <p:sp>
        <p:nvSpPr>
          <p:cNvPr id="63" name="Google Shape;63;p11"/>
          <p:cNvSpPr txBox="1">
            <a:spLocks noGrp="1"/>
          </p:cNvSpPr>
          <p:nvPr>
            <p:ph type="title" hasCustomPrompt="1"/>
          </p:nvPr>
        </p:nvSpPr>
        <p:spPr>
          <a:xfrm>
            <a:off x="853950" y="1304850"/>
            <a:ext cx="7436100" cy="1538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9600"/>
              <a:buFont typeface="Lato"/>
              <a:buNone/>
              <a:defRPr sz="9600">
                <a:solidFill>
                  <a:schemeClr val="dk1"/>
                </a:solidFill>
                <a:latin typeface="Lato"/>
                <a:ea typeface="Lato"/>
                <a:cs typeface="Lato"/>
                <a:sym typeface="Lato"/>
              </a:defRPr>
            </a:lvl1pPr>
            <a:lvl2pPr lvl="1" algn="ctr" rtl="0">
              <a:spcBef>
                <a:spcPts val="0"/>
              </a:spcBef>
              <a:spcAft>
                <a:spcPts val="0"/>
              </a:spcAft>
              <a:buClr>
                <a:schemeClr val="dk1"/>
              </a:buClr>
              <a:buSzPts val="9600"/>
              <a:buFont typeface="Lato"/>
              <a:buNone/>
              <a:defRPr sz="9600">
                <a:solidFill>
                  <a:schemeClr val="dk1"/>
                </a:solidFill>
                <a:latin typeface="Lato"/>
                <a:ea typeface="Lato"/>
                <a:cs typeface="Lato"/>
                <a:sym typeface="Lato"/>
              </a:defRPr>
            </a:lvl2pPr>
            <a:lvl3pPr lvl="2" algn="ctr" rtl="0">
              <a:spcBef>
                <a:spcPts val="0"/>
              </a:spcBef>
              <a:spcAft>
                <a:spcPts val="0"/>
              </a:spcAft>
              <a:buClr>
                <a:schemeClr val="dk1"/>
              </a:buClr>
              <a:buSzPts val="9600"/>
              <a:buFont typeface="Lato"/>
              <a:buNone/>
              <a:defRPr sz="9600">
                <a:solidFill>
                  <a:schemeClr val="dk1"/>
                </a:solidFill>
                <a:latin typeface="Lato"/>
                <a:ea typeface="Lato"/>
                <a:cs typeface="Lato"/>
                <a:sym typeface="Lato"/>
              </a:defRPr>
            </a:lvl3pPr>
            <a:lvl4pPr lvl="3" algn="ctr" rtl="0">
              <a:spcBef>
                <a:spcPts val="0"/>
              </a:spcBef>
              <a:spcAft>
                <a:spcPts val="0"/>
              </a:spcAft>
              <a:buClr>
                <a:schemeClr val="dk1"/>
              </a:buClr>
              <a:buSzPts val="9600"/>
              <a:buFont typeface="Lato"/>
              <a:buNone/>
              <a:defRPr sz="9600">
                <a:solidFill>
                  <a:schemeClr val="dk1"/>
                </a:solidFill>
                <a:latin typeface="Lato"/>
                <a:ea typeface="Lato"/>
                <a:cs typeface="Lato"/>
                <a:sym typeface="Lato"/>
              </a:defRPr>
            </a:lvl4pPr>
            <a:lvl5pPr lvl="4" algn="ctr" rtl="0">
              <a:spcBef>
                <a:spcPts val="0"/>
              </a:spcBef>
              <a:spcAft>
                <a:spcPts val="0"/>
              </a:spcAft>
              <a:buClr>
                <a:schemeClr val="dk1"/>
              </a:buClr>
              <a:buSzPts val="9600"/>
              <a:buFont typeface="Lato"/>
              <a:buNone/>
              <a:defRPr sz="9600">
                <a:solidFill>
                  <a:schemeClr val="dk1"/>
                </a:solidFill>
                <a:latin typeface="Lato"/>
                <a:ea typeface="Lato"/>
                <a:cs typeface="Lato"/>
                <a:sym typeface="Lato"/>
              </a:defRPr>
            </a:lvl5pPr>
            <a:lvl6pPr lvl="5" algn="ctr" rtl="0">
              <a:spcBef>
                <a:spcPts val="0"/>
              </a:spcBef>
              <a:spcAft>
                <a:spcPts val="0"/>
              </a:spcAft>
              <a:buClr>
                <a:schemeClr val="dk1"/>
              </a:buClr>
              <a:buSzPts val="9600"/>
              <a:buFont typeface="Lato"/>
              <a:buNone/>
              <a:defRPr sz="9600">
                <a:solidFill>
                  <a:schemeClr val="dk1"/>
                </a:solidFill>
                <a:latin typeface="Lato"/>
                <a:ea typeface="Lato"/>
                <a:cs typeface="Lato"/>
                <a:sym typeface="Lato"/>
              </a:defRPr>
            </a:lvl6pPr>
            <a:lvl7pPr lvl="6" algn="ctr" rtl="0">
              <a:spcBef>
                <a:spcPts val="0"/>
              </a:spcBef>
              <a:spcAft>
                <a:spcPts val="0"/>
              </a:spcAft>
              <a:buClr>
                <a:schemeClr val="dk1"/>
              </a:buClr>
              <a:buSzPts val="9600"/>
              <a:buFont typeface="Lato"/>
              <a:buNone/>
              <a:defRPr sz="9600">
                <a:solidFill>
                  <a:schemeClr val="dk1"/>
                </a:solidFill>
                <a:latin typeface="Lato"/>
                <a:ea typeface="Lato"/>
                <a:cs typeface="Lato"/>
                <a:sym typeface="Lato"/>
              </a:defRPr>
            </a:lvl7pPr>
            <a:lvl8pPr lvl="7" algn="ctr" rtl="0">
              <a:spcBef>
                <a:spcPts val="0"/>
              </a:spcBef>
              <a:spcAft>
                <a:spcPts val="0"/>
              </a:spcAft>
              <a:buClr>
                <a:schemeClr val="dk1"/>
              </a:buClr>
              <a:buSzPts val="9600"/>
              <a:buFont typeface="Lato"/>
              <a:buNone/>
              <a:defRPr sz="9600">
                <a:solidFill>
                  <a:schemeClr val="dk1"/>
                </a:solidFill>
                <a:latin typeface="Lato"/>
                <a:ea typeface="Lato"/>
                <a:cs typeface="Lato"/>
                <a:sym typeface="Lato"/>
              </a:defRPr>
            </a:lvl8pPr>
            <a:lvl9pPr lvl="8" algn="ctr" rtl="0">
              <a:spcBef>
                <a:spcPts val="0"/>
              </a:spcBef>
              <a:spcAft>
                <a:spcPts val="0"/>
              </a:spcAft>
              <a:buClr>
                <a:schemeClr val="dk1"/>
              </a:buClr>
              <a:buSzPts val="9600"/>
              <a:buFont typeface="Lato"/>
              <a:buNone/>
              <a:defRPr sz="9600">
                <a:solidFill>
                  <a:schemeClr val="dk1"/>
                </a:solidFill>
                <a:latin typeface="Lato"/>
                <a:ea typeface="Lato"/>
                <a:cs typeface="Lato"/>
                <a:sym typeface="Lato"/>
              </a:defRPr>
            </a:lvl9pPr>
          </a:lstStyle>
          <a:p>
            <a:r>
              <a:t>xx%</a:t>
            </a:r>
          </a:p>
        </p:txBody>
      </p:sp>
      <p:sp>
        <p:nvSpPr>
          <p:cNvPr id="64" name="Google Shape;64;p11"/>
          <p:cNvSpPr txBox="1">
            <a:spLocks noGrp="1"/>
          </p:cNvSpPr>
          <p:nvPr>
            <p:ph type="body" idx="1"/>
          </p:nvPr>
        </p:nvSpPr>
        <p:spPr>
          <a:xfrm>
            <a:off x="853950" y="2919450"/>
            <a:ext cx="7436100" cy="1071600"/>
          </a:xfrm>
          <a:prstGeom prst="rect">
            <a:avLst/>
          </a:prstGeom>
        </p:spPr>
        <p:txBody>
          <a:bodyPr spcFirstLastPara="1" wrap="square" lIns="91425" tIns="91425" rIns="91425" bIns="91425" anchor="t" anchorCtr="0">
            <a:noAutofit/>
          </a:bodyPr>
          <a:lstStyle>
            <a:lvl1pPr marL="457200" lvl="0" indent="-342900" algn="ctr" rtl="0">
              <a:spcBef>
                <a:spcPts val="0"/>
              </a:spcBef>
              <a:spcAft>
                <a:spcPts val="0"/>
              </a:spcAft>
              <a:buSzPts val="1800"/>
              <a:buChar char="●"/>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65" name="Google Shape;65;p11"/>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6"/>
        <p:cNvGrpSpPr/>
        <p:nvPr/>
      </p:nvGrpSpPr>
      <p:grpSpPr>
        <a:xfrm>
          <a:off x="0" y="0"/>
          <a:ext cx="0" cy="0"/>
          <a:chOff x="0" y="0"/>
          <a:chExt cx="0" cy="0"/>
        </a:xfrm>
      </p:grpSpPr>
      <p:sp>
        <p:nvSpPr>
          <p:cNvPr id="67" name="Google Shape;67;p12"/>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6"/>
        <p:cNvGrpSpPr/>
        <p:nvPr/>
      </p:nvGrpSpPr>
      <p:grpSpPr>
        <a:xfrm>
          <a:off x="0" y="0"/>
          <a:ext cx="0" cy="0"/>
          <a:chOff x="0" y="0"/>
          <a:chExt cx="0" cy="0"/>
        </a:xfrm>
      </p:grpSpPr>
      <p:cxnSp>
        <p:nvCxnSpPr>
          <p:cNvPr id="17" name="Google Shape;17;p3"/>
          <p:cNvCxnSpPr/>
          <p:nvPr/>
        </p:nvCxnSpPr>
        <p:spPr>
          <a:xfrm>
            <a:off x="425200" y="415650"/>
            <a:ext cx="8296800" cy="0"/>
          </a:xfrm>
          <a:prstGeom prst="straightConnector1">
            <a:avLst/>
          </a:prstGeom>
          <a:noFill/>
          <a:ln w="38100" cap="flat" cmpd="sng">
            <a:solidFill>
              <a:schemeClr val="lt1"/>
            </a:solidFill>
            <a:prstDash val="solid"/>
            <a:round/>
            <a:headEnd type="none" w="sm" len="sm"/>
            <a:tailEnd type="none" w="sm" len="sm"/>
          </a:ln>
        </p:spPr>
      </p:cxnSp>
      <p:cxnSp>
        <p:nvCxnSpPr>
          <p:cNvPr id="18" name="Google Shape;18;p3"/>
          <p:cNvCxnSpPr/>
          <p:nvPr/>
        </p:nvCxnSpPr>
        <p:spPr>
          <a:xfrm>
            <a:off x="425200" y="4740000"/>
            <a:ext cx="8296800" cy="0"/>
          </a:xfrm>
          <a:prstGeom prst="straightConnector1">
            <a:avLst/>
          </a:prstGeom>
          <a:noFill/>
          <a:ln w="19050" cap="flat" cmpd="sng">
            <a:solidFill>
              <a:schemeClr val="lt1"/>
            </a:solidFill>
            <a:prstDash val="solid"/>
            <a:round/>
            <a:headEnd type="none" w="sm" len="sm"/>
            <a:tailEnd type="none" w="sm" len="sm"/>
          </a:ln>
        </p:spPr>
      </p:cxnSp>
      <p:sp>
        <p:nvSpPr>
          <p:cNvPr id="19" name="Google Shape;19;p3"/>
          <p:cNvSpPr txBox="1">
            <a:spLocks noGrp="1"/>
          </p:cNvSpPr>
          <p:nvPr>
            <p:ph type="title"/>
          </p:nvPr>
        </p:nvSpPr>
        <p:spPr>
          <a:xfrm>
            <a:off x="406425" y="1806825"/>
            <a:ext cx="8296800" cy="1542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4800"/>
              <a:buNone/>
              <a:defRPr sz="4800">
                <a:solidFill>
                  <a:schemeClr val="lt1"/>
                </a:solidFill>
              </a:defRPr>
            </a:lvl1pPr>
            <a:lvl2pPr lvl="1" algn="ctr" rtl="0">
              <a:spcBef>
                <a:spcPts val="0"/>
              </a:spcBef>
              <a:spcAft>
                <a:spcPts val="0"/>
              </a:spcAft>
              <a:buClr>
                <a:schemeClr val="lt1"/>
              </a:buClr>
              <a:buSzPts val="4800"/>
              <a:buNone/>
              <a:defRPr sz="4800">
                <a:solidFill>
                  <a:schemeClr val="lt1"/>
                </a:solidFill>
              </a:defRPr>
            </a:lvl2pPr>
            <a:lvl3pPr lvl="2" algn="ctr" rtl="0">
              <a:spcBef>
                <a:spcPts val="0"/>
              </a:spcBef>
              <a:spcAft>
                <a:spcPts val="0"/>
              </a:spcAft>
              <a:buClr>
                <a:schemeClr val="lt1"/>
              </a:buClr>
              <a:buSzPts val="4800"/>
              <a:buNone/>
              <a:defRPr sz="4800">
                <a:solidFill>
                  <a:schemeClr val="lt1"/>
                </a:solidFill>
              </a:defRPr>
            </a:lvl3pPr>
            <a:lvl4pPr lvl="3" algn="ctr" rtl="0">
              <a:spcBef>
                <a:spcPts val="0"/>
              </a:spcBef>
              <a:spcAft>
                <a:spcPts val="0"/>
              </a:spcAft>
              <a:buClr>
                <a:schemeClr val="lt1"/>
              </a:buClr>
              <a:buSzPts val="4800"/>
              <a:buNone/>
              <a:defRPr sz="4800">
                <a:solidFill>
                  <a:schemeClr val="lt1"/>
                </a:solidFill>
              </a:defRPr>
            </a:lvl4pPr>
            <a:lvl5pPr lvl="4" algn="ctr" rtl="0">
              <a:spcBef>
                <a:spcPts val="0"/>
              </a:spcBef>
              <a:spcAft>
                <a:spcPts val="0"/>
              </a:spcAft>
              <a:buClr>
                <a:schemeClr val="lt1"/>
              </a:buClr>
              <a:buSzPts val="4800"/>
              <a:buNone/>
              <a:defRPr sz="4800">
                <a:solidFill>
                  <a:schemeClr val="lt1"/>
                </a:solidFill>
              </a:defRPr>
            </a:lvl5pPr>
            <a:lvl6pPr lvl="5" algn="ctr" rtl="0">
              <a:spcBef>
                <a:spcPts val="0"/>
              </a:spcBef>
              <a:spcAft>
                <a:spcPts val="0"/>
              </a:spcAft>
              <a:buClr>
                <a:schemeClr val="lt1"/>
              </a:buClr>
              <a:buSzPts val="4800"/>
              <a:buNone/>
              <a:defRPr sz="4800">
                <a:solidFill>
                  <a:schemeClr val="lt1"/>
                </a:solidFill>
              </a:defRPr>
            </a:lvl6pPr>
            <a:lvl7pPr lvl="6" algn="ctr" rtl="0">
              <a:spcBef>
                <a:spcPts val="0"/>
              </a:spcBef>
              <a:spcAft>
                <a:spcPts val="0"/>
              </a:spcAft>
              <a:buClr>
                <a:schemeClr val="lt1"/>
              </a:buClr>
              <a:buSzPts val="4800"/>
              <a:buNone/>
              <a:defRPr sz="4800">
                <a:solidFill>
                  <a:schemeClr val="lt1"/>
                </a:solidFill>
              </a:defRPr>
            </a:lvl7pPr>
            <a:lvl8pPr lvl="7" algn="ctr" rtl="0">
              <a:spcBef>
                <a:spcPts val="0"/>
              </a:spcBef>
              <a:spcAft>
                <a:spcPts val="0"/>
              </a:spcAft>
              <a:buClr>
                <a:schemeClr val="lt1"/>
              </a:buClr>
              <a:buSzPts val="4800"/>
              <a:buNone/>
              <a:defRPr sz="4800">
                <a:solidFill>
                  <a:schemeClr val="lt1"/>
                </a:solidFill>
              </a:defRPr>
            </a:lvl8pPr>
            <a:lvl9pPr lvl="8" algn="ctr" rtl="0">
              <a:spcBef>
                <a:spcPts val="0"/>
              </a:spcBef>
              <a:spcAft>
                <a:spcPts val="0"/>
              </a:spcAft>
              <a:buClr>
                <a:schemeClr val="lt1"/>
              </a:buClr>
              <a:buSzPts val="4800"/>
              <a:buNone/>
              <a:defRPr sz="4800">
                <a:solidFill>
                  <a:schemeClr val="lt1"/>
                </a:solidFill>
              </a:defRPr>
            </a:lvl9pPr>
          </a:lstStyle>
          <a:p>
            <a:endParaRPr/>
          </a:p>
        </p:txBody>
      </p:sp>
      <p:sp>
        <p:nvSpPr>
          <p:cNvPr id="20" name="Google Shape;20;p3"/>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1"/>
        <p:cNvGrpSpPr/>
        <p:nvPr/>
      </p:nvGrpSpPr>
      <p:grpSpPr>
        <a:xfrm>
          <a:off x="0" y="0"/>
          <a:ext cx="0" cy="0"/>
          <a:chOff x="0" y="0"/>
          <a:chExt cx="0" cy="0"/>
        </a:xfrm>
      </p:grpSpPr>
      <p:cxnSp>
        <p:nvCxnSpPr>
          <p:cNvPr id="22" name="Google Shape;22;p4"/>
          <p:cNvCxnSpPr/>
          <p:nvPr/>
        </p:nvCxnSpPr>
        <p:spPr>
          <a:xfrm>
            <a:off x="2477724" y="415650"/>
            <a:ext cx="6244200" cy="0"/>
          </a:xfrm>
          <a:prstGeom prst="straightConnector1">
            <a:avLst/>
          </a:prstGeom>
          <a:noFill/>
          <a:ln w="38100" cap="flat" cmpd="sng">
            <a:solidFill>
              <a:schemeClr val="dk2"/>
            </a:solidFill>
            <a:prstDash val="solid"/>
            <a:round/>
            <a:headEnd type="none" w="sm" len="sm"/>
            <a:tailEnd type="none" w="sm" len="sm"/>
          </a:ln>
        </p:spPr>
      </p:cxnSp>
      <p:cxnSp>
        <p:nvCxnSpPr>
          <p:cNvPr id="23" name="Google Shape;23;p4"/>
          <p:cNvCxnSpPr/>
          <p:nvPr/>
        </p:nvCxnSpPr>
        <p:spPr>
          <a:xfrm>
            <a:off x="2477724" y="4740000"/>
            <a:ext cx="6244200" cy="0"/>
          </a:xfrm>
          <a:prstGeom prst="straightConnector1">
            <a:avLst/>
          </a:prstGeom>
          <a:noFill/>
          <a:ln w="19050" cap="flat" cmpd="sng">
            <a:solidFill>
              <a:schemeClr val="dk2"/>
            </a:solidFill>
            <a:prstDash val="solid"/>
            <a:round/>
            <a:headEnd type="none" w="sm" len="sm"/>
            <a:tailEnd type="none" w="sm" len="sm"/>
          </a:ln>
        </p:spPr>
      </p:cxnSp>
      <p:cxnSp>
        <p:nvCxnSpPr>
          <p:cNvPr id="24" name="Google Shape;24;p4"/>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25" name="Google Shape;25;p4"/>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6" name="Google Shape;26;p4"/>
          <p:cNvSpPr txBox="1">
            <a:spLocks noGrp="1"/>
          </p:cNvSpPr>
          <p:nvPr>
            <p:ph type="body" idx="1"/>
          </p:nvPr>
        </p:nvSpPr>
        <p:spPr>
          <a:xfrm>
            <a:off x="2410112" y="1595776"/>
            <a:ext cx="6321600" cy="30024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27" name="Google Shape;27;p4"/>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8"/>
        <p:cNvGrpSpPr/>
        <p:nvPr/>
      </p:nvGrpSpPr>
      <p:grpSpPr>
        <a:xfrm>
          <a:off x="0" y="0"/>
          <a:ext cx="0" cy="0"/>
          <a:chOff x="0" y="0"/>
          <a:chExt cx="0" cy="0"/>
        </a:xfrm>
      </p:grpSpPr>
      <p:cxnSp>
        <p:nvCxnSpPr>
          <p:cNvPr id="29" name="Google Shape;29;p5"/>
          <p:cNvCxnSpPr/>
          <p:nvPr/>
        </p:nvCxnSpPr>
        <p:spPr>
          <a:xfrm>
            <a:off x="2477724" y="415650"/>
            <a:ext cx="6244200" cy="0"/>
          </a:xfrm>
          <a:prstGeom prst="straightConnector1">
            <a:avLst/>
          </a:prstGeom>
          <a:noFill/>
          <a:ln w="38100" cap="flat" cmpd="sng">
            <a:solidFill>
              <a:schemeClr val="dk2"/>
            </a:solidFill>
            <a:prstDash val="solid"/>
            <a:round/>
            <a:headEnd type="none" w="sm" len="sm"/>
            <a:tailEnd type="none" w="sm" len="sm"/>
          </a:ln>
        </p:spPr>
      </p:cxnSp>
      <p:cxnSp>
        <p:nvCxnSpPr>
          <p:cNvPr id="30" name="Google Shape;30;p5"/>
          <p:cNvCxnSpPr/>
          <p:nvPr/>
        </p:nvCxnSpPr>
        <p:spPr>
          <a:xfrm>
            <a:off x="2477724" y="4740000"/>
            <a:ext cx="6244200" cy="0"/>
          </a:xfrm>
          <a:prstGeom prst="straightConnector1">
            <a:avLst/>
          </a:prstGeom>
          <a:noFill/>
          <a:ln w="19050" cap="flat" cmpd="sng">
            <a:solidFill>
              <a:schemeClr val="dk2"/>
            </a:solidFill>
            <a:prstDash val="solid"/>
            <a:round/>
            <a:headEnd type="none" w="sm" len="sm"/>
            <a:tailEnd type="none" w="sm" len="sm"/>
          </a:ln>
        </p:spPr>
      </p:cxnSp>
      <p:cxnSp>
        <p:nvCxnSpPr>
          <p:cNvPr id="31" name="Google Shape;31;p5"/>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32" name="Google Shape;32;p5"/>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3" name="Google Shape;33;p5"/>
          <p:cNvSpPr txBox="1">
            <a:spLocks noGrp="1"/>
          </p:cNvSpPr>
          <p:nvPr>
            <p:ph type="body" idx="1"/>
          </p:nvPr>
        </p:nvSpPr>
        <p:spPr>
          <a:xfrm>
            <a:off x="2400303" y="1602675"/>
            <a:ext cx="3071400" cy="3002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34" name="Google Shape;34;p5"/>
          <p:cNvSpPr txBox="1">
            <a:spLocks noGrp="1"/>
          </p:cNvSpPr>
          <p:nvPr>
            <p:ph type="body" idx="2"/>
          </p:nvPr>
        </p:nvSpPr>
        <p:spPr>
          <a:xfrm>
            <a:off x="5650572" y="1602675"/>
            <a:ext cx="3071400" cy="3002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35" name="Google Shape;35;p5"/>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6"/>
        <p:cNvGrpSpPr/>
        <p:nvPr/>
      </p:nvGrpSpPr>
      <p:grpSpPr>
        <a:xfrm>
          <a:off x="0" y="0"/>
          <a:ext cx="0" cy="0"/>
          <a:chOff x="0" y="0"/>
          <a:chExt cx="0" cy="0"/>
        </a:xfrm>
      </p:grpSpPr>
      <p:sp>
        <p:nvSpPr>
          <p:cNvPr id="37" name="Google Shape;37;p6"/>
          <p:cNvSpPr txBox="1">
            <a:spLocks noGrp="1"/>
          </p:cNvSpPr>
          <p:nvPr>
            <p:ph type="title"/>
          </p:nvPr>
        </p:nvSpPr>
        <p:spPr>
          <a:xfrm>
            <a:off x="303300" y="411575"/>
            <a:ext cx="8520600" cy="639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8" name="Google Shape;38;p6"/>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9"/>
        <p:cNvGrpSpPr/>
        <p:nvPr/>
      </p:nvGrpSpPr>
      <p:grpSpPr>
        <a:xfrm>
          <a:off x="0" y="0"/>
          <a:ext cx="0" cy="0"/>
          <a:chOff x="0" y="0"/>
          <a:chExt cx="0" cy="0"/>
        </a:xfrm>
      </p:grpSpPr>
      <p:cxnSp>
        <p:nvCxnSpPr>
          <p:cNvPr id="40" name="Google Shape;40;p7"/>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41" name="Google Shape;41;p7"/>
          <p:cNvSpPr txBox="1">
            <a:spLocks noGrp="1"/>
          </p:cNvSpPr>
          <p:nvPr>
            <p:ph type="title"/>
          </p:nvPr>
        </p:nvSpPr>
        <p:spPr>
          <a:xfrm>
            <a:off x="319500" y="936600"/>
            <a:ext cx="2808000" cy="755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42" name="Google Shape;42;p7"/>
          <p:cNvSpPr txBox="1">
            <a:spLocks noGrp="1"/>
          </p:cNvSpPr>
          <p:nvPr>
            <p:ph type="body" idx="1"/>
          </p:nvPr>
        </p:nvSpPr>
        <p:spPr>
          <a:xfrm>
            <a:off x="319500" y="1846804"/>
            <a:ext cx="2808000" cy="28062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43" name="Google Shape;43;p7"/>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rgbClr val="353535"/>
        </a:solidFill>
        <a:effectLst/>
      </p:bgPr>
    </p:bg>
    <p:spTree>
      <p:nvGrpSpPr>
        <p:cNvPr id="1" name="Shape 44"/>
        <p:cNvGrpSpPr/>
        <p:nvPr/>
      </p:nvGrpSpPr>
      <p:grpSpPr>
        <a:xfrm>
          <a:off x="0" y="0"/>
          <a:ext cx="0" cy="0"/>
          <a:chOff x="0" y="0"/>
          <a:chExt cx="0" cy="0"/>
        </a:xfrm>
      </p:grpSpPr>
      <p:cxnSp>
        <p:nvCxnSpPr>
          <p:cNvPr id="45" name="Google Shape;45;p8"/>
          <p:cNvCxnSpPr/>
          <p:nvPr/>
        </p:nvCxnSpPr>
        <p:spPr>
          <a:xfrm>
            <a:off x="425198" y="415650"/>
            <a:ext cx="183300" cy="0"/>
          </a:xfrm>
          <a:prstGeom prst="straightConnector1">
            <a:avLst/>
          </a:prstGeom>
          <a:noFill/>
          <a:ln w="19050" cap="flat" cmpd="sng">
            <a:solidFill>
              <a:schemeClr val="lt1"/>
            </a:solidFill>
            <a:prstDash val="solid"/>
            <a:round/>
            <a:headEnd type="none" w="sm" len="sm"/>
            <a:tailEnd type="none" w="sm" len="sm"/>
          </a:ln>
        </p:spPr>
      </p:cxnSp>
      <p:sp>
        <p:nvSpPr>
          <p:cNvPr id="46" name="Google Shape;46;p8"/>
          <p:cNvSpPr txBox="1">
            <a:spLocks noGrp="1"/>
          </p:cNvSpPr>
          <p:nvPr>
            <p:ph type="title"/>
          </p:nvPr>
        </p:nvSpPr>
        <p:spPr>
          <a:xfrm>
            <a:off x="283103" y="712141"/>
            <a:ext cx="6244200" cy="38355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a:endParaRPr/>
          </a:p>
        </p:txBody>
      </p:sp>
      <p:sp>
        <p:nvSpPr>
          <p:cNvPr id="47" name="Google Shape;47;p8"/>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8"/>
        <p:cNvGrpSpPr/>
        <p:nvPr/>
      </p:nvGrpSpPr>
      <p:grpSpPr>
        <a:xfrm>
          <a:off x="0" y="0"/>
          <a:ext cx="0" cy="0"/>
          <a:chOff x="0" y="0"/>
          <a:chExt cx="0" cy="0"/>
        </a:xfrm>
      </p:grpSpPr>
      <p:sp>
        <p:nvSpPr>
          <p:cNvPr id="49" name="Google Shape;49;p9"/>
          <p:cNvSpPr/>
          <p:nvPr/>
        </p:nvSpPr>
        <p:spPr>
          <a:xfrm>
            <a:off x="4572000" y="12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 name="Google Shape;50;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51" name="Google Shape;51;p9"/>
          <p:cNvSpPr txBox="1">
            <a:spLocks noGrp="1"/>
          </p:cNvSpPr>
          <p:nvPr>
            <p:ph type="title"/>
          </p:nvPr>
        </p:nvSpPr>
        <p:spPr>
          <a:xfrm>
            <a:off x="265500" y="1397350"/>
            <a:ext cx="4045200" cy="1318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1"/>
              </a:buClr>
              <a:buSzPts val="3600"/>
              <a:buNone/>
              <a:defRPr sz="3600">
                <a:solidFill>
                  <a:schemeClr val="dk1"/>
                </a:solidFill>
              </a:defRPr>
            </a:lvl1pPr>
            <a:lvl2pPr lvl="1" algn="ctr" rtl="0">
              <a:spcBef>
                <a:spcPts val="0"/>
              </a:spcBef>
              <a:spcAft>
                <a:spcPts val="0"/>
              </a:spcAft>
              <a:buClr>
                <a:schemeClr val="dk1"/>
              </a:buClr>
              <a:buSzPts val="3600"/>
              <a:buNone/>
              <a:defRPr sz="3600">
                <a:solidFill>
                  <a:schemeClr val="dk1"/>
                </a:solidFill>
              </a:defRPr>
            </a:lvl2pPr>
            <a:lvl3pPr lvl="2" algn="ctr" rtl="0">
              <a:spcBef>
                <a:spcPts val="0"/>
              </a:spcBef>
              <a:spcAft>
                <a:spcPts val="0"/>
              </a:spcAft>
              <a:buClr>
                <a:schemeClr val="dk1"/>
              </a:buClr>
              <a:buSzPts val="3600"/>
              <a:buNone/>
              <a:defRPr sz="3600">
                <a:solidFill>
                  <a:schemeClr val="dk1"/>
                </a:solidFill>
              </a:defRPr>
            </a:lvl3pPr>
            <a:lvl4pPr lvl="3" algn="ctr" rtl="0">
              <a:spcBef>
                <a:spcPts val="0"/>
              </a:spcBef>
              <a:spcAft>
                <a:spcPts val="0"/>
              </a:spcAft>
              <a:buClr>
                <a:schemeClr val="dk1"/>
              </a:buClr>
              <a:buSzPts val="3600"/>
              <a:buNone/>
              <a:defRPr sz="3600">
                <a:solidFill>
                  <a:schemeClr val="dk1"/>
                </a:solidFill>
              </a:defRPr>
            </a:lvl4pPr>
            <a:lvl5pPr lvl="4" algn="ctr" rtl="0">
              <a:spcBef>
                <a:spcPts val="0"/>
              </a:spcBef>
              <a:spcAft>
                <a:spcPts val="0"/>
              </a:spcAft>
              <a:buClr>
                <a:schemeClr val="dk1"/>
              </a:buClr>
              <a:buSzPts val="3600"/>
              <a:buNone/>
              <a:defRPr sz="3600">
                <a:solidFill>
                  <a:schemeClr val="dk1"/>
                </a:solidFill>
              </a:defRPr>
            </a:lvl5pPr>
            <a:lvl6pPr lvl="5" algn="ctr" rtl="0">
              <a:spcBef>
                <a:spcPts val="0"/>
              </a:spcBef>
              <a:spcAft>
                <a:spcPts val="0"/>
              </a:spcAft>
              <a:buClr>
                <a:schemeClr val="dk1"/>
              </a:buClr>
              <a:buSzPts val="3600"/>
              <a:buNone/>
              <a:defRPr sz="3600">
                <a:solidFill>
                  <a:schemeClr val="dk1"/>
                </a:solidFill>
              </a:defRPr>
            </a:lvl6pPr>
            <a:lvl7pPr lvl="6" algn="ctr" rtl="0">
              <a:spcBef>
                <a:spcPts val="0"/>
              </a:spcBef>
              <a:spcAft>
                <a:spcPts val="0"/>
              </a:spcAft>
              <a:buClr>
                <a:schemeClr val="dk1"/>
              </a:buClr>
              <a:buSzPts val="3600"/>
              <a:buNone/>
              <a:defRPr sz="3600">
                <a:solidFill>
                  <a:schemeClr val="dk1"/>
                </a:solidFill>
              </a:defRPr>
            </a:lvl7pPr>
            <a:lvl8pPr lvl="7" algn="ctr" rtl="0">
              <a:spcBef>
                <a:spcPts val="0"/>
              </a:spcBef>
              <a:spcAft>
                <a:spcPts val="0"/>
              </a:spcAft>
              <a:buClr>
                <a:schemeClr val="dk1"/>
              </a:buClr>
              <a:buSzPts val="3600"/>
              <a:buNone/>
              <a:defRPr sz="3600">
                <a:solidFill>
                  <a:schemeClr val="dk1"/>
                </a:solidFill>
              </a:defRPr>
            </a:lvl8pPr>
            <a:lvl9pPr lvl="8" algn="ctr" rtl="0">
              <a:spcBef>
                <a:spcPts val="0"/>
              </a:spcBef>
              <a:spcAft>
                <a:spcPts val="0"/>
              </a:spcAft>
              <a:buClr>
                <a:schemeClr val="dk1"/>
              </a:buClr>
              <a:buSzPts val="3600"/>
              <a:buNone/>
              <a:defRPr sz="3600">
                <a:solidFill>
                  <a:schemeClr val="dk1"/>
                </a:solidFill>
              </a:defRPr>
            </a:lvl9pPr>
          </a:lstStyle>
          <a:p>
            <a:endParaRPr/>
          </a:p>
        </p:txBody>
      </p:sp>
      <p:sp>
        <p:nvSpPr>
          <p:cNvPr id="52" name="Google Shape;52;p9"/>
          <p:cNvSpPr txBox="1">
            <a:spLocks noGrp="1"/>
          </p:cNvSpPr>
          <p:nvPr>
            <p:ph type="subTitle" idx="1"/>
          </p:nvPr>
        </p:nvSpPr>
        <p:spPr>
          <a:xfrm>
            <a:off x="265500" y="2735371"/>
            <a:ext cx="4045200" cy="1345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53" name="Google Shape;53;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rtl="0">
              <a:spcBef>
                <a:spcPts val="0"/>
              </a:spcBef>
              <a:spcAft>
                <a:spcPts val="0"/>
              </a:spcAft>
              <a:buClr>
                <a:schemeClr val="lt1"/>
              </a:buClr>
              <a:buSzPts val="1800"/>
              <a:buChar char="●"/>
              <a:defRPr>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
        <p:nvSpPr>
          <p:cNvPr id="54" name="Google Shape;54;p9"/>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5"/>
        <p:cNvGrpSpPr/>
        <p:nvPr/>
      </p:nvGrpSpPr>
      <p:grpSpPr>
        <a:xfrm>
          <a:off x="0" y="0"/>
          <a:ext cx="0" cy="0"/>
          <a:chOff x="0" y="0"/>
          <a:chExt cx="0" cy="0"/>
        </a:xfrm>
      </p:grpSpPr>
      <p:cxnSp>
        <p:nvCxnSpPr>
          <p:cNvPr id="56" name="Google Shape;56;p10"/>
          <p:cNvCxnSpPr/>
          <p:nvPr/>
        </p:nvCxnSpPr>
        <p:spPr>
          <a:xfrm>
            <a:off x="425200" y="4740000"/>
            <a:ext cx="8296800" cy="0"/>
          </a:xfrm>
          <a:prstGeom prst="straightConnector1">
            <a:avLst/>
          </a:prstGeom>
          <a:noFill/>
          <a:ln w="19050" cap="flat" cmpd="sng">
            <a:solidFill>
              <a:schemeClr val="dk2"/>
            </a:solidFill>
            <a:prstDash val="solid"/>
            <a:round/>
            <a:headEnd type="none" w="sm" len="sm"/>
            <a:tailEnd type="none" w="sm" len="sm"/>
          </a:ln>
        </p:spPr>
      </p:cxnSp>
      <p:cxnSp>
        <p:nvCxnSpPr>
          <p:cNvPr id="57" name="Google Shape;57;p10"/>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58" name="Google Shape;58;p10"/>
          <p:cNvSpPr txBox="1">
            <a:spLocks noGrp="1"/>
          </p:cNvSpPr>
          <p:nvPr>
            <p:ph type="body" idx="1"/>
          </p:nvPr>
        </p:nvSpPr>
        <p:spPr>
          <a:xfrm>
            <a:off x="328017" y="4226025"/>
            <a:ext cx="8388600" cy="393600"/>
          </a:xfrm>
          <a:prstGeom prst="rect">
            <a:avLst/>
          </a:prstGeom>
        </p:spPr>
        <p:txBody>
          <a:bodyPr spcFirstLastPara="1" wrap="square" lIns="91425" tIns="91425" rIns="91425" bIns="91425" anchor="ctr" anchorCtr="0">
            <a:noAutofit/>
          </a:bodyPr>
          <a:lstStyle>
            <a:lvl1pPr marL="457200" lvl="0" indent="-228600" rtl="0">
              <a:lnSpc>
                <a:spcPct val="100000"/>
              </a:lnSpc>
              <a:spcBef>
                <a:spcPts val="0"/>
              </a:spcBef>
              <a:spcAft>
                <a:spcPts val="0"/>
              </a:spcAft>
              <a:buSzPts val="1800"/>
              <a:buNone/>
              <a:defRPr/>
            </a:lvl1pPr>
          </a:lstStyle>
          <a:p>
            <a:endParaRPr/>
          </a:p>
        </p:txBody>
      </p:sp>
      <p:sp>
        <p:nvSpPr>
          <p:cNvPr id="59" name="Google Shape;59;p10"/>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wiss-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400250" y="575950"/>
            <a:ext cx="6321600" cy="635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1pPr>
            <a:lvl2pPr lvl="1"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2pPr>
            <a:lvl3pPr lvl="2"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3pPr>
            <a:lvl4pPr lvl="3"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4pPr>
            <a:lvl5pPr lvl="4"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5pPr>
            <a:lvl6pPr lvl="5"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6pPr>
            <a:lvl7pPr lvl="6"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7pPr>
            <a:lvl8pPr lvl="7"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8pPr>
            <a:lvl9pPr lvl="8"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2410112" y="1595776"/>
            <a:ext cx="6321600" cy="30024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marL="914400" lvl="1"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2pPr>
            <a:lvl3pPr marL="1371600" lvl="2"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3pPr>
            <a:lvl4pPr marL="1828800" lvl="3"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4pPr>
            <a:lvl5pPr marL="2286000" lvl="4"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5pPr>
            <a:lvl6pPr marL="2743200" lvl="5"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6pPr>
            <a:lvl7pPr marL="3200400" lvl="6"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7pPr>
            <a:lvl8pPr marL="3657600" lvl="7"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8pPr>
            <a:lvl9pPr marL="4114800" lvl="8" indent="-317500" rtl="0">
              <a:lnSpc>
                <a:spcPct val="115000"/>
              </a:lnSpc>
              <a:spcBef>
                <a:spcPts val="1600"/>
              </a:spcBef>
              <a:spcAft>
                <a:spcPts val="1600"/>
              </a:spcAft>
              <a:buClr>
                <a:schemeClr val="dk2"/>
              </a:buClr>
              <a:buSzPts val="1400"/>
              <a:buFont typeface="Lato"/>
              <a:buChar char="■"/>
              <a:defRPr>
                <a:solidFill>
                  <a:schemeClr val="dk2"/>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97999" y="4688759"/>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dk2"/>
                </a:solidFill>
                <a:latin typeface="Lato"/>
                <a:ea typeface="Lato"/>
                <a:cs typeface="Lato"/>
                <a:sym typeface="Lato"/>
              </a:defRPr>
            </a:lvl1pPr>
            <a:lvl2pPr lvl="1" algn="r" rtl="0">
              <a:buNone/>
              <a:defRPr sz="1000">
                <a:solidFill>
                  <a:schemeClr val="dk2"/>
                </a:solidFill>
                <a:latin typeface="Lato"/>
                <a:ea typeface="Lato"/>
                <a:cs typeface="Lato"/>
                <a:sym typeface="Lato"/>
              </a:defRPr>
            </a:lvl2pPr>
            <a:lvl3pPr lvl="2" algn="r" rtl="0">
              <a:buNone/>
              <a:defRPr sz="1000">
                <a:solidFill>
                  <a:schemeClr val="dk2"/>
                </a:solidFill>
                <a:latin typeface="Lato"/>
                <a:ea typeface="Lato"/>
                <a:cs typeface="Lato"/>
                <a:sym typeface="Lato"/>
              </a:defRPr>
            </a:lvl3pPr>
            <a:lvl4pPr lvl="3" algn="r" rtl="0">
              <a:buNone/>
              <a:defRPr sz="1000">
                <a:solidFill>
                  <a:schemeClr val="dk2"/>
                </a:solidFill>
                <a:latin typeface="Lato"/>
                <a:ea typeface="Lato"/>
                <a:cs typeface="Lato"/>
                <a:sym typeface="Lato"/>
              </a:defRPr>
            </a:lvl4pPr>
            <a:lvl5pPr lvl="4" algn="r" rtl="0">
              <a:buNone/>
              <a:defRPr sz="1000">
                <a:solidFill>
                  <a:schemeClr val="dk2"/>
                </a:solidFill>
                <a:latin typeface="Lato"/>
                <a:ea typeface="Lato"/>
                <a:cs typeface="Lato"/>
                <a:sym typeface="Lato"/>
              </a:defRPr>
            </a:lvl5pPr>
            <a:lvl6pPr lvl="5" algn="r" rtl="0">
              <a:buNone/>
              <a:defRPr sz="1000">
                <a:solidFill>
                  <a:schemeClr val="dk2"/>
                </a:solidFill>
                <a:latin typeface="Lato"/>
                <a:ea typeface="Lato"/>
                <a:cs typeface="Lato"/>
                <a:sym typeface="Lato"/>
              </a:defRPr>
            </a:lvl6pPr>
            <a:lvl7pPr lvl="6" algn="r" rtl="0">
              <a:buNone/>
              <a:defRPr sz="1000">
                <a:solidFill>
                  <a:schemeClr val="dk2"/>
                </a:solidFill>
                <a:latin typeface="Lato"/>
                <a:ea typeface="Lato"/>
                <a:cs typeface="Lato"/>
                <a:sym typeface="Lato"/>
              </a:defRPr>
            </a:lvl7pPr>
            <a:lvl8pPr lvl="7" algn="r" rtl="0">
              <a:buNone/>
              <a:defRPr sz="1000">
                <a:solidFill>
                  <a:schemeClr val="dk2"/>
                </a:solidFill>
                <a:latin typeface="Lato"/>
                <a:ea typeface="Lato"/>
                <a:cs typeface="Lato"/>
                <a:sym typeface="Lato"/>
              </a:defRPr>
            </a:lvl8pPr>
            <a:lvl9pPr lvl="8" algn="r" rtl="0">
              <a:buNone/>
              <a:defRPr sz="1000">
                <a:solidFill>
                  <a:schemeClr val="dk2"/>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11.xml"/><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8.xml"/><Relationship Id="rId5" Type="http://schemas.openxmlformats.org/officeDocument/2006/relationships/image" Target="../media/image4.jp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1.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3"/>
          <p:cNvSpPr txBox="1">
            <a:spLocks noGrp="1"/>
          </p:cNvSpPr>
          <p:nvPr>
            <p:ph type="ctrTitle"/>
          </p:nvPr>
        </p:nvSpPr>
        <p:spPr>
          <a:xfrm>
            <a:off x="2371725" y="630225"/>
            <a:ext cx="6331500" cy="1542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a:t>Hospital Database Management System:</a:t>
            </a:r>
            <a:endParaRPr sz="3600"/>
          </a:p>
          <a:p>
            <a:pPr marL="0" lvl="0" indent="0" algn="l" rtl="0">
              <a:spcBef>
                <a:spcPts val="0"/>
              </a:spcBef>
              <a:spcAft>
                <a:spcPts val="0"/>
              </a:spcAft>
              <a:buNone/>
            </a:pPr>
            <a:r>
              <a:rPr lang="en" sz="3600"/>
              <a:t>Project Implementation</a:t>
            </a:r>
            <a:endParaRPr sz="3600"/>
          </a:p>
        </p:txBody>
      </p:sp>
      <p:sp>
        <p:nvSpPr>
          <p:cNvPr id="73" name="Google Shape;73;p13"/>
          <p:cNvSpPr txBox="1">
            <a:spLocks noGrp="1"/>
          </p:cNvSpPr>
          <p:nvPr>
            <p:ph type="subTitle" idx="1"/>
          </p:nvPr>
        </p:nvSpPr>
        <p:spPr>
          <a:xfrm>
            <a:off x="2390267" y="3238450"/>
            <a:ext cx="6331500" cy="1241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400" dirty="0"/>
              <a:t>Rohit </a:t>
            </a:r>
            <a:r>
              <a:rPr lang="en-IN" sz="2400" dirty="0"/>
              <a:t>Agarwal</a:t>
            </a:r>
            <a:endParaRPr sz="24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22"/>
          <p:cNvSpPr txBox="1">
            <a:spLocks noGrp="1"/>
          </p:cNvSpPr>
          <p:nvPr>
            <p:ph type="title"/>
          </p:nvPr>
        </p:nvSpPr>
        <p:spPr>
          <a:xfrm>
            <a:off x="283100" y="712150"/>
            <a:ext cx="8631600" cy="3835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Doctor Capabilities</a:t>
            </a:r>
            <a:endParaRPr/>
          </a:p>
          <a:p>
            <a:pPr marL="457200" lvl="0" indent="-533400" algn="l" rtl="0">
              <a:spcBef>
                <a:spcPts val="0"/>
              </a:spcBef>
              <a:spcAft>
                <a:spcPts val="0"/>
              </a:spcAft>
              <a:buClr>
                <a:schemeClr val="accent5"/>
              </a:buClr>
              <a:buSzPts val="4800"/>
              <a:buChar char="●"/>
            </a:pPr>
            <a:r>
              <a:rPr lang="en">
                <a:solidFill>
                  <a:schemeClr val="accent5"/>
                </a:solidFill>
              </a:rPr>
              <a:t>Update/View Patient Medical Info</a:t>
            </a:r>
            <a:endParaRPr>
              <a:solidFill>
                <a:schemeClr val="accent5"/>
              </a:solidFill>
            </a:endParaRPr>
          </a:p>
          <a:p>
            <a:pPr marL="457200" lvl="0" indent="-533400" algn="l" rtl="0">
              <a:spcBef>
                <a:spcPts val="0"/>
              </a:spcBef>
              <a:spcAft>
                <a:spcPts val="0"/>
              </a:spcAft>
              <a:buClr>
                <a:schemeClr val="accent5"/>
              </a:buClr>
              <a:buSzPts val="4800"/>
              <a:buChar char="●"/>
            </a:pPr>
            <a:r>
              <a:rPr lang="en">
                <a:solidFill>
                  <a:schemeClr val="accent5"/>
                </a:solidFill>
              </a:rPr>
              <a:t>Update/View Doctor Details</a:t>
            </a:r>
            <a:endParaRPr>
              <a:solidFill>
                <a:schemeClr val="accent5"/>
              </a:solidFill>
            </a:endParaRPr>
          </a:p>
          <a:p>
            <a:pPr marL="0" lvl="0" indent="0" algn="l" rtl="0">
              <a:spcBef>
                <a:spcPts val="0"/>
              </a:spcBef>
              <a:spcAft>
                <a:spcPts val="0"/>
              </a:spcAft>
              <a:buNone/>
            </a:pPr>
            <a:endParaRPr>
              <a:solidFill>
                <a:schemeClr val="accent5"/>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59"/>
        <p:cNvGrpSpPr/>
        <p:nvPr/>
      </p:nvGrpSpPr>
      <p:grpSpPr>
        <a:xfrm>
          <a:off x="0" y="0"/>
          <a:ext cx="0" cy="0"/>
          <a:chOff x="0" y="0"/>
          <a:chExt cx="0" cy="0"/>
        </a:xfrm>
      </p:grpSpPr>
      <p:pic>
        <p:nvPicPr>
          <p:cNvPr id="160" name="Google Shape;160;p23"/>
          <p:cNvPicPr preferRelativeResize="0"/>
          <p:nvPr/>
        </p:nvPicPr>
        <p:blipFill>
          <a:blip r:embed="rId3">
            <a:alphaModFix/>
          </a:blip>
          <a:stretch>
            <a:fillRect/>
          </a:stretch>
        </p:blipFill>
        <p:spPr>
          <a:xfrm>
            <a:off x="2444700" y="162737"/>
            <a:ext cx="4254600" cy="4818038"/>
          </a:xfrm>
          <a:prstGeom prst="rect">
            <a:avLst/>
          </a:prstGeom>
          <a:noFill/>
          <a:ln>
            <a:noFill/>
          </a:ln>
        </p:spPr>
      </p:pic>
      <p:pic>
        <p:nvPicPr>
          <p:cNvPr id="161" name="Google Shape;161;p23" descr="Piece of duct tape sticking a note to the slide"/>
          <p:cNvPicPr preferRelativeResize="0"/>
          <p:nvPr/>
        </p:nvPicPr>
        <p:blipFill rotWithShape="1">
          <a:blip r:embed="rId4">
            <a:alphaModFix/>
          </a:blip>
          <a:srcRect l="9244" t="5926" r="2118" b="10011"/>
          <a:stretch/>
        </p:blipFill>
        <p:spPr>
          <a:xfrm rot="154828">
            <a:off x="3536000" y="147301"/>
            <a:ext cx="2072000" cy="736050"/>
          </a:xfrm>
          <a:prstGeom prst="rect">
            <a:avLst/>
          </a:prstGeom>
          <a:noFill/>
          <a:ln>
            <a:noFill/>
          </a:ln>
        </p:spPr>
      </p:pic>
      <p:sp>
        <p:nvSpPr>
          <p:cNvPr id="162" name="Google Shape;162;p23"/>
          <p:cNvSpPr txBox="1"/>
          <p:nvPr/>
        </p:nvSpPr>
        <p:spPr>
          <a:xfrm>
            <a:off x="2855550" y="687397"/>
            <a:ext cx="3432900" cy="7626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3000" b="1">
                <a:solidFill>
                  <a:schemeClr val="lt2"/>
                </a:solidFill>
                <a:latin typeface="Raleway"/>
                <a:ea typeface="Raleway"/>
                <a:cs typeface="Raleway"/>
                <a:sym typeface="Raleway"/>
              </a:rPr>
              <a:t>1. Limitations</a:t>
            </a:r>
            <a:endParaRPr sz="3000" b="1">
              <a:solidFill>
                <a:schemeClr val="lt2"/>
              </a:solidFill>
              <a:latin typeface="Raleway"/>
              <a:ea typeface="Raleway"/>
              <a:cs typeface="Raleway"/>
              <a:sym typeface="Raleway"/>
            </a:endParaRPr>
          </a:p>
        </p:txBody>
      </p:sp>
      <p:sp>
        <p:nvSpPr>
          <p:cNvPr id="163" name="Google Shape;163;p23"/>
          <p:cNvSpPr txBox="1">
            <a:spLocks noGrp="1"/>
          </p:cNvSpPr>
          <p:nvPr>
            <p:ph type="body" idx="4294967295"/>
          </p:nvPr>
        </p:nvSpPr>
        <p:spPr>
          <a:xfrm>
            <a:off x="2855550" y="1377480"/>
            <a:ext cx="3432900" cy="33279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Clr>
                <a:schemeClr val="dk1"/>
              </a:buClr>
              <a:buSzPts val="1400"/>
              <a:buFont typeface="Raleway"/>
              <a:buChar char="➔"/>
            </a:pPr>
            <a:r>
              <a:rPr lang="en" sz="1400" b="1">
                <a:solidFill>
                  <a:schemeClr val="dk1"/>
                </a:solidFill>
                <a:latin typeface="Raleway"/>
                <a:ea typeface="Raleway"/>
                <a:cs typeface="Raleway"/>
                <a:sym typeface="Raleway"/>
              </a:rPr>
              <a:t>Hospital Inventory</a:t>
            </a:r>
            <a:endParaRPr sz="1200">
              <a:latin typeface="Raleway"/>
              <a:ea typeface="Raleway"/>
              <a:cs typeface="Raleway"/>
              <a:sym typeface="Raleway"/>
            </a:endParaRPr>
          </a:p>
          <a:p>
            <a:pPr marL="457200" lvl="0" indent="-317500" algn="l" rtl="0">
              <a:spcBef>
                <a:spcPts val="1000"/>
              </a:spcBef>
              <a:spcAft>
                <a:spcPts val="0"/>
              </a:spcAft>
              <a:buClr>
                <a:schemeClr val="dk1"/>
              </a:buClr>
              <a:buSzPts val="1400"/>
              <a:buFont typeface="Raleway"/>
              <a:buChar char="➔"/>
            </a:pPr>
            <a:r>
              <a:rPr lang="en" sz="1400" b="1">
                <a:solidFill>
                  <a:schemeClr val="dk1"/>
                </a:solidFill>
                <a:latin typeface="Raleway"/>
                <a:ea typeface="Raleway"/>
                <a:cs typeface="Raleway"/>
                <a:sym typeface="Raleway"/>
              </a:rPr>
              <a:t>Payroll Management</a:t>
            </a:r>
            <a:endParaRPr sz="1400" b="1">
              <a:solidFill>
                <a:schemeClr val="dk1"/>
              </a:solidFill>
              <a:latin typeface="Raleway"/>
              <a:ea typeface="Raleway"/>
              <a:cs typeface="Raleway"/>
              <a:sym typeface="Raleway"/>
            </a:endParaRPr>
          </a:p>
          <a:p>
            <a:pPr marL="457200" lvl="0" indent="-317500" algn="l" rtl="0">
              <a:spcBef>
                <a:spcPts val="1000"/>
              </a:spcBef>
              <a:spcAft>
                <a:spcPts val="0"/>
              </a:spcAft>
              <a:buClr>
                <a:schemeClr val="dk1"/>
              </a:buClr>
              <a:buSzPts val="1400"/>
              <a:buFont typeface="Raleway"/>
              <a:buChar char="➔"/>
            </a:pPr>
            <a:r>
              <a:rPr lang="en" sz="1400" b="1">
                <a:solidFill>
                  <a:schemeClr val="dk1"/>
                </a:solidFill>
                <a:latin typeface="Raleway"/>
                <a:ea typeface="Raleway"/>
                <a:cs typeface="Raleway"/>
                <a:sym typeface="Raleway"/>
              </a:rPr>
              <a:t>Insurance Claim Processing</a:t>
            </a:r>
            <a:endParaRPr sz="1400" b="1">
              <a:solidFill>
                <a:schemeClr val="dk1"/>
              </a:solidFill>
              <a:latin typeface="Raleway"/>
              <a:ea typeface="Raleway"/>
              <a:cs typeface="Raleway"/>
              <a:sym typeface="Raleway"/>
            </a:endParaRPr>
          </a:p>
          <a:p>
            <a:pPr marL="457200" lvl="0" indent="-317500" algn="l" rtl="0">
              <a:spcBef>
                <a:spcPts val="1000"/>
              </a:spcBef>
              <a:spcAft>
                <a:spcPts val="0"/>
              </a:spcAft>
              <a:buClr>
                <a:schemeClr val="dk1"/>
              </a:buClr>
              <a:buSzPts val="1400"/>
              <a:buFont typeface="Raleway"/>
              <a:buChar char="➔"/>
            </a:pPr>
            <a:r>
              <a:rPr lang="en" sz="1400" b="1">
                <a:solidFill>
                  <a:schemeClr val="dk1"/>
                </a:solidFill>
                <a:latin typeface="Raleway"/>
                <a:ea typeface="Raleway"/>
                <a:cs typeface="Raleway"/>
                <a:sym typeface="Raleway"/>
              </a:rPr>
              <a:t>Unstructured Data </a:t>
            </a:r>
            <a:endParaRPr sz="1400" b="1">
              <a:solidFill>
                <a:schemeClr val="dk1"/>
              </a:solidFill>
              <a:latin typeface="Raleway"/>
              <a:ea typeface="Raleway"/>
              <a:cs typeface="Raleway"/>
              <a:sym typeface="Raleway"/>
            </a:endParaRPr>
          </a:p>
          <a:p>
            <a:pPr marL="457200" lvl="0" indent="-317500" algn="l" rtl="0">
              <a:spcBef>
                <a:spcPts val="1000"/>
              </a:spcBef>
              <a:spcAft>
                <a:spcPts val="0"/>
              </a:spcAft>
              <a:buClr>
                <a:schemeClr val="dk1"/>
              </a:buClr>
              <a:buSzPts val="1400"/>
              <a:buFont typeface="Raleway"/>
              <a:buChar char="➔"/>
            </a:pPr>
            <a:r>
              <a:rPr lang="en" sz="1400" b="1">
                <a:solidFill>
                  <a:schemeClr val="dk1"/>
                </a:solidFill>
                <a:latin typeface="Raleway"/>
                <a:ea typeface="Raleway"/>
                <a:cs typeface="Raleway"/>
                <a:sym typeface="Raleway"/>
              </a:rPr>
              <a:t>(X Rays/CT/PET/MRI)</a:t>
            </a:r>
            <a:endParaRPr sz="1400" b="1">
              <a:solidFill>
                <a:schemeClr val="dk1"/>
              </a:solidFill>
              <a:latin typeface="Raleway"/>
              <a:ea typeface="Raleway"/>
              <a:cs typeface="Raleway"/>
              <a:sym typeface="Raleway"/>
            </a:endParaRPr>
          </a:p>
          <a:p>
            <a:pPr marL="457200" lvl="0" indent="-317500" algn="l" rtl="0">
              <a:spcBef>
                <a:spcPts val="1000"/>
              </a:spcBef>
              <a:spcAft>
                <a:spcPts val="0"/>
              </a:spcAft>
              <a:buClr>
                <a:schemeClr val="dk1"/>
              </a:buClr>
              <a:buSzPts val="1400"/>
              <a:buFont typeface="Raleway"/>
              <a:buChar char="➔"/>
            </a:pPr>
            <a:r>
              <a:rPr lang="en" sz="1400" b="1">
                <a:solidFill>
                  <a:schemeClr val="dk1"/>
                </a:solidFill>
                <a:latin typeface="Raleway"/>
                <a:ea typeface="Raleway"/>
                <a:cs typeface="Raleway"/>
                <a:sym typeface="Raleway"/>
              </a:rPr>
              <a:t>Lab Results</a:t>
            </a:r>
            <a:endParaRPr sz="1400" b="1">
              <a:solidFill>
                <a:schemeClr val="dk1"/>
              </a:solidFill>
              <a:latin typeface="Raleway"/>
              <a:ea typeface="Raleway"/>
              <a:cs typeface="Raleway"/>
              <a:sym typeface="Raleway"/>
            </a:endParaRPr>
          </a:p>
          <a:p>
            <a:pPr marL="0" lvl="0" indent="0" algn="l" rtl="0">
              <a:spcBef>
                <a:spcPts val="1000"/>
              </a:spcBef>
              <a:spcAft>
                <a:spcPts val="1000"/>
              </a:spcAft>
              <a:buNone/>
            </a:pPr>
            <a:br>
              <a:rPr lang="en" sz="1400">
                <a:latin typeface="Raleway"/>
                <a:ea typeface="Raleway"/>
                <a:cs typeface="Raleway"/>
                <a:sym typeface="Raleway"/>
              </a:rPr>
            </a:br>
            <a:endParaRPr sz="1200">
              <a:solidFill>
                <a:schemeClr val="dk2"/>
              </a:solidFill>
              <a:latin typeface="Raleway"/>
              <a:ea typeface="Raleway"/>
              <a:cs typeface="Raleway"/>
              <a:sym typeface="Raleway"/>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24"/>
          <p:cNvSpPr txBox="1">
            <a:spLocks noGrp="1"/>
          </p:cNvSpPr>
          <p:nvPr>
            <p:ph type="title"/>
          </p:nvPr>
        </p:nvSpPr>
        <p:spPr>
          <a:xfrm>
            <a:off x="283099" y="712150"/>
            <a:ext cx="8622300" cy="3835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accent5"/>
                </a:solidFill>
              </a:rPr>
              <a:t>Project Requirements</a:t>
            </a:r>
            <a:endParaRPr>
              <a:solidFill>
                <a:schemeClr val="accent5"/>
              </a:solidFill>
            </a:endParaRPr>
          </a:p>
          <a:p>
            <a:pPr marL="0" lvl="0" indent="0" algn="l" rtl="0">
              <a:spcBef>
                <a:spcPts val="1000"/>
              </a:spcBef>
              <a:spcAft>
                <a:spcPts val="0"/>
              </a:spcAft>
              <a:buNone/>
            </a:pPr>
            <a:r>
              <a:rPr lang="en"/>
              <a:t>Windows 7 and up </a:t>
            </a:r>
            <a:endParaRPr/>
          </a:p>
          <a:p>
            <a:pPr marL="0" lvl="0" indent="0" algn="l" rtl="0">
              <a:spcBef>
                <a:spcPts val="1000"/>
              </a:spcBef>
              <a:spcAft>
                <a:spcPts val="0"/>
              </a:spcAft>
              <a:buNone/>
            </a:pPr>
            <a:r>
              <a:rPr lang="en"/>
              <a:t>MySQL Community Server</a:t>
            </a:r>
            <a:endParaRPr/>
          </a:p>
          <a:p>
            <a:pPr marL="0" lvl="0" indent="0" algn="l" rtl="0">
              <a:spcBef>
                <a:spcPts val="1000"/>
              </a:spcBef>
              <a:spcAft>
                <a:spcPts val="0"/>
              </a:spcAft>
              <a:buNone/>
            </a:pPr>
            <a:r>
              <a:rPr lang="en"/>
              <a:t>MS Access</a:t>
            </a:r>
            <a:endParaRPr/>
          </a:p>
          <a:p>
            <a:pPr marL="0" lvl="0" indent="0" algn="l" rtl="0">
              <a:spcBef>
                <a:spcPts val="1000"/>
              </a:spcBef>
              <a:spcAft>
                <a:spcPts val="1000"/>
              </a:spcAft>
              <a:buNone/>
            </a:pPr>
            <a:endParaRPr sz="2400" b="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pic>
        <p:nvPicPr>
          <p:cNvPr id="173" name="Google Shape;173;p25"/>
          <p:cNvPicPr preferRelativeResize="0"/>
          <p:nvPr/>
        </p:nvPicPr>
        <p:blipFill rotWithShape="1">
          <a:blip r:embed="rId3">
            <a:alphaModFix/>
          </a:blip>
          <a:srcRect r="11111" b="5329"/>
          <a:stretch/>
        </p:blipFill>
        <p:spPr>
          <a:xfrm>
            <a:off x="0" y="0"/>
            <a:ext cx="9144000" cy="5143500"/>
          </a:xfrm>
          <a:prstGeom prst="rect">
            <a:avLst/>
          </a:prstGeom>
          <a:noFill/>
          <a:ln>
            <a:noFill/>
          </a:ln>
        </p:spPr>
      </p:pic>
      <p:pic>
        <p:nvPicPr>
          <p:cNvPr id="174" name="Google Shape;174;p25"/>
          <p:cNvPicPr preferRelativeResize="0"/>
          <p:nvPr/>
        </p:nvPicPr>
        <p:blipFill>
          <a:blip r:embed="rId4">
            <a:alphaModFix/>
          </a:blip>
          <a:stretch>
            <a:fillRect/>
          </a:stretch>
        </p:blipFill>
        <p:spPr>
          <a:xfrm>
            <a:off x="0" y="713350"/>
            <a:ext cx="3545198" cy="4430150"/>
          </a:xfrm>
          <a:prstGeom prst="rect">
            <a:avLst/>
          </a:prstGeom>
          <a:noFill/>
          <a:ln w="38100" cap="flat" cmpd="sng">
            <a:solidFill>
              <a:schemeClr val="dk2"/>
            </a:solidFill>
            <a:prstDash val="solid"/>
            <a:round/>
            <a:headEnd type="none" w="sm" len="sm"/>
            <a:tailEnd type="none" w="sm" len="sm"/>
          </a:ln>
        </p:spPr>
      </p:pic>
      <p:pic>
        <p:nvPicPr>
          <p:cNvPr id="175" name="Google Shape;175;p25"/>
          <p:cNvPicPr preferRelativeResize="0"/>
          <p:nvPr/>
        </p:nvPicPr>
        <p:blipFill>
          <a:blip r:embed="rId5">
            <a:alphaModFix/>
          </a:blip>
          <a:stretch>
            <a:fillRect/>
          </a:stretch>
        </p:blipFill>
        <p:spPr>
          <a:xfrm>
            <a:off x="3545200" y="713350"/>
            <a:ext cx="2983149" cy="4430149"/>
          </a:xfrm>
          <a:prstGeom prst="rect">
            <a:avLst/>
          </a:prstGeom>
          <a:noFill/>
          <a:ln w="28575" cap="flat" cmpd="sng">
            <a:solidFill>
              <a:schemeClr val="dk2"/>
            </a:solidFill>
            <a:prstDash val="solid"/>
            <a:round/>
            <a:headEnd type="none" w="sm" len="sm"/>
            <a:tailEnd type="none" w="sm" len="sm"/>
          </a:ln>
        </p:spPr>
      </p:pic>
      <p:pic>
        <p:nvPicPr>
          <p:cNvPr id="176" name="Google Shape;176;p25"/>
          <p:cNvPicPr preferRelativeResize="0"/>
          <p:nvPr/>
        </p:nvPicPr>
        <p:blipFill>
          <a:blip r:embed="rId6">
            <a:alphaModFix/>
          </a:blip>
          <a:stretch>
            <a:fillRect/>
          </a:stretch>
        </p:blipFill>
        <p:spPr>
          <a:xfrm>
            <a:off x="6528350" y="713350"/>
            <a:ext cx="2615650" cy="4430150"/>
          </a:xfrm>
          <a:prstGeom prst="rect">
            <a:avLst/>
          </a:prstGeom>
          <a:noFill/>
          <a:ln w="28575" cap="flat" cmpd="sng">
            <a:solidFill>
              <a:schemeClr val="dk2"/>
            </a:solidFill>
            <a:prstDash val="solid"/>
            <a:round/>
            <a:headEnd type="none" w="sm" len="sm"/>
            <a:tailEnd type="none" w="sm" len="sm"/>
          </a:ln>
        </p:spPr>
      </p:pic>
      <p:sp>
        <p:nvSpPr>
          <p:cNvPr id="177" name="Google Shape;177;p25"/>
          <p:cNvSpPr txBox="1"/>
          <p:nvPr/>
        </p:nvSpPr>
        <p:spPr>
          <a:xfrm>
            <a:off x="50" y="0"/>
            <a:ext cx="9144000" cy="7131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Lato"/>
              <a:ea typeface="Lato"/>
              <a:cs typeface="Lato"/>
              <a:sym typeface="Lato"/>
            </a:endParaRPr>
          </a:p>
          <a:p>
            <a:pPr marL="0" lvl="0" indent="0" algn="l" rtl="0">
              <a:spcBef>
                <a:spcPts val="0"/>
              </a:spcBef>
              <a:spcAft>
                <a:spcPts val="0"/>
              </a:spcAft>
              <a:buNone/>
            </a:pPr>
            <a:r>
              <a:rPr lang="en" b="1" i="1">
                <a:latin typeface="Lato"/>
                <a:ea typeface="Lato"/>
                <a:cs typeface="Lato"/>
                <a:sym typeface="Lato"/>
              </a:rPr>
              <a:t>Entity Relationship Diagram	</a:t>
            </a:r>
            <a:r>
              <a:rPr lang="en">
                <a:latin typeface="Lato"/>
                <a:ea typeface="Lato"/>
                <a:cs typeface="Lato"/>
                <a:sym typeface="Lato"/>
              </a:rPr>
              <a:t>                              </a:t>
            </a:r>
            <a:r>
              <a:rPr lang="en" b="1">
                <a:latin typeface="Lato"/>
                <a:ea typeface="Lato"/>
                <a:cs typeface="Lato"/>
                <a:sym typeface="Lato"/>
              </a:rPr>
              <a:t>Appointment      Patient         Diagnosis</a:t>
            </a:r>
            <a:endParaRPr b="1">
              <a:latin typeface="Lato"/>
              <a:ea typeface="Lato"/>
              <a:cs typeface="Lato"/>
              <a:sym typeface="Lato"/>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26"/>
          <p:cNvSpPr txBox="1">
            <a:spLocks noGrp="1"/>
          </p:cNvSpPr>
          <p:nvPr>
            <p:ph type="title"/>
          </p:nvPr>
        </p:nvSpPr>
        <p:spPr>
          <a:xfrm>
            <a:off x="265500" y="410725"/>
            <a:ext cx="4045200" cy="411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400" b="0">
                <a:solidFill>
                  <a:schemeClr val="dk2"/>
                </a:solidFill>
              </a:rPr>
              <a:t>Major Data Questions:</a:t>
            </a:r>
            <a:endParaRPr sz="2400" b="0">
              <a:solidFill>
                <a:schemeClr val="dk2"/>
              </a:solidFill>
            </a:endParaRPr>
          </a:p>
          <a:p>
            <a:pPr marL="457200" lvl="0" indent="-317500" algn="l" rtl="0">
              <a:lnSpc>
                <a:spcPct val="115000"/>
              </a:lnSpc>
              <a:spcBef>
                <a:spcPts val="0"/>
              </a:spcBef>
              <a:spcAft>
                <a:spcPts val="0"/>
              </a:spcAft>
              <a:buClr>
                <a:schemeClr val="dk2"/>
              </a:buClr>
              <a:buSzPts val="1400"/>
              <a:buFont typeface="Times New Roman"/>
              <a:buAutoNum type="arabicPeriod"/>
            </a:pPr>
            <a:r>
              <a:rPr lang="en" sz="1400">
                <a:solidFill>
                  <a:schemeClr val="dk2"/>
                </a:solidFill>
                <a:latin typeface="Times New Roman"/>
                <a:ea typeface="Times New Roman"/>
                <a:cs typeface="Times New Roman"/>
                <a:sym typeface="Times New Roman"/>
              </a:rPr>
              <a:t>What is the total cost of a hospital visit for any given patient?</a:t>
            </a:r>
            <a:r>
              <a:rPr lang="en" sz="1400" b="0">
                <a:solidFill>
                  <a:schemeClr val="dk2"/>
                </a:solidFill>
                <a:latin typeface="Times New Roman"/>
                <a:ea typeface="Times New Roman"/>
                <a:cs typeface="Times New Roman"/>
                <a:sym typeface="Times New Roman"/>
              </a:rPr>
              <a:t>: Admin</a:t>
            </a:r>
            <a:endParaRPr sz="1400" b="0">
              <a:solidFill>
                <a:schemeClr val="dk2"/>
              </a:solidFill>
              <a:latin typeface="Times New Roman"/>
              <a:ea typeface="Times New Roman"/>
              <a:cs typeface="Times New Roman"/>
              <a:sym typeface="Times New Roman"/>
            </a:endParaRPr>
          </a:p>
          <a:p>
            <a:pPr marL="457200" lvl="0" indent="-317500" algn="l" rtl="0">
              <a:lnSpc>
                <a:spcPct val="115000"/>
              </a:lnSpc>
              <a:spcBef>
                <a:spcPts val="0"/>
              </a:spcBef>
              <a:spcAft>
                <a:spcPts val="0"/>
              </a:spcAft>
              <a:buClr>
                <a:schemeClr val="dk2"/>
              </a:buClr>
              <a:buSzPts val="1400"/>
              <a:buFont typeface="Times New Roman"/>
              <a:buAutoNum type="arabicPeriod"/>
            </a:pPr>
            <a:r>
              <a:rPr lang="en" sz="1400">
                <a:solidFill>
                  <a:schemeClr val="dk2"/>
                </a:solidFill>
                <a:latin typeface="Times New Roman"/>
                <a:ea typeface="Times New Roman"/>
                <a:cs typeface="Times New Roman"/>
                <a:sym typeface="Times New Roman"/>
              </a:rPr>
              <a:t>How many Doctors are in a given department?: Admin</a:t>
            </a:r>
            <a:endParaRPr sz="1400">
              <a:solidFill>
                <a:schemeClr val="dk2"/>
              </a:solidFill>
              <a:latin typeface="Times New Roman"/>
              <a:ea typeface="Times New Roman"/>
              <a:cs typeface="Times New Roman"/>
              <a:sym typeface="Times New Roman"/>
            </a:endParaRPr>
          </a:p>
          <a:p>
            <a:pPr marL="457200" lvl="0" indent="-317500" algn="l" rtl="0">
              <a:lnSpc>
                <a:spcPct val="115000"/>
              </a:lnSpc>
              <a:spcBef>
                <a:spcPts val="0"/>
              </a:spcBef>
              <a:spcAft>
                <a:spcPts val="0"/>
              </a:spcAft>
              <a:buClr>
                <a:schemeClr val="dk2"/>
              </a:buClr>
              <a:buSzPts val="1400"/>
              <a:buFont typeface="Times New Roman"/>
              <a:buAutoNum type="arabicPeriod"/>
            </a:pPr>
            <a:r>
              <a:rPr lang="en" sz="1400">
                <a:solidFill>
                  <a:schemeClr val="dk2"/>
                </a:solidFill>
                <a:latin typeface="Times New Roman"/>
                <a:ea typeface="Times New Roman"/>
                <a:cs typeface="Times New Roman"/>
                <a:sym typeface="Times New Roman"/>
              </a:rPr>
              <a:t>How can administrative assistants ensure that enough rooms are available for all inpatients?: Admin</a:t>
            </a:r>
            <a:endParaRPr sz="1400">
              <a:solidFill>
                <a:schemeClr val="dk2"/>
              </a:solidFill>
              <a:latin typeface="Times New Roman"/>
              <a:ea typeface="Times New Roman"/>
              <a:cs typeface="Times New Roman"/>
              <a:sym typeface="Times New Roman"/>
            </a:endParaRPr>
          </a:p>
          <a:p>
            <a:pPr marL="457200" lvl="0" indent="-317500" algn="l" rtl="0">
              <a:lnSpc>
                <a:spcPct val="115000"/>
              </a:lnSpc>
              <a:spcBef>
                <a:spcPts val="0"/>
              </a:spcBef>
              <a:spcAft>
                <a:spcPts val="0"/>
              </a:spcAft>
              <a:buClr>
                <a:schemeClr val="dk2"/>
              </a:buClr>
              <a:buSzPts val="1400"/>
              <a:buFont typeface="Times New Roman"/>
              <a:buAutoNum type="arabicPeriod"/>
            </a:pPr>
            <a:r>
              <a:rPr lang="en" sz="1400">
                <a:solidFill>
                  <a:schemeClr val="dk2"/>
                </a:solidFill>
                <a:latin typeface="Times New Roman"/>
                <a:ea typeface="Times New Roman"/>
                <a:cs typeface="Times New Roman"/>
                <a:sym typeface="Times New Roman"/>
              </a:rPr>
              <a:t>How can doctors remember and treat patients they haven't seen for a while?: Doctors (Video)</a:t>
            </a:r>
            <a:endParaRPr sz="1400">
              <a:solidFill>
                <a:schemeClr val="dk2"/>
              </a:solidFill>
              <a:latin typeface="Times New Roman"/>
              <a:ea typeface="Times New Roman"/>
              <a:cs typeface="Times New Roman"/>
              <a:sym typeface="Times New Roman"/>
            </a:endParaRPr>
          </a:p>
          <a:p>
            <a:pPr marL="457200" lvl="0" indent="-317500" algn="l" rtl="0">
              <a:lnSpc>
                <a:spcPct val="115000"/>
              </a:lnSpc>
              <a:spcBef>
                <a:spcPts val="0"/>
              </a:spcBef>
              <a:spcAft>
                <a:spcPts val="0"/>
              </a:spcAft>
              <a:buClr>
                <a:schemeClr val="dk2"/>
              </a:buClr>
              <a:buSzPts val="1400"/>
              <a:buFont typeface="Times New Roman"/>
              <a:buAutoNum type="arabicPeriod"/>
            </a:pPr>
            <a:r>
              <a:rPr lang="en" sz="1400">
                <a:solidFill>
                  <a:schemeClr val="dk2"/>
                </a:solidFill>
                <a:latin typeface="Times New Roman"/>
                <a:ea typeface="Times New Roman"/>
                <a:cs typeface="Times New Roman"/>
                <a:sym typeface="Times New Roman"/>
              </a:rPr>
              <a:t>Which doctor is the most experienced based on years of practice?: Admin/Doctors</a:t>
            </a:r>
            <a:endParaRPr sz="1400">
              <a:solidFill>
                <a:schemeClr val="dk2"/>
              </a:solidFill>
              <a:latin typeface="Times New Roman"/>
              <a:ea typeface="Times New Roman"/>
              <a:cs typeface="Times New Roman"/>
              <a:sym typeface="Times New Roman"/>
            </a:endParaRPr>
          </a:p>
          <a:p>
            <a:pPr marL="457200" lvl="0" indent="-317500" algn="l" rtl="0">
              <a:lnSpc>
                <a:spcPct val="115000"/>
              </a:lnSpc>
              <a:spcBef>
                <a:spcPts val="0"/>
              </a:spcBef>
              <a:spcAft>
                <a:spcPts val="0"/>
              </a:spcAft>
              <a:buClr>
                <a:schemeClr val="dk2"/>
              </a:buClr>
              <a:buSzPts val="1400"/>
              <a:buFont typeface="Times New Roman"/>
              <a:buAutoNum type="arabicPeriod"/>
            </a:pPr>
            <a:r>
              <a:rPr lang="en" sz="1400">
                <a:solidFill>
                  <a:schemeClr val="dk2"/>
                </a:solidFill>
                <a:latin typeface="Times New Roman"/>
                <a:ea typeface="Times New Roman"/>
                <a:cs typeface="Times New Roman"/>
                <a:sym typeface="Times New Roman"/>
              </a:rPr>
              <a:t>Which diseases are most common?:Doctor</a:t>
            </a:r>
            <a:endParaRPr sz="1400">
              <a:solidFill>
                <a:schemeClr val="dk2"/>
              </a:solidFill>
              <a:latin typeface="Times New Roman"/>
              <a:ea typeface="Times New Roman"/>
              <a:cs typeface="Times New Roman"/>
              <a:sym typeface="Times New Roman"/>
            </a:endParaRPr>
          </a:p>
          <a:p>
            <a:pPr marL="457200" lvl="0" indent="-317500" algn="l" rtl="0">
              <a:lnSpc>
                <a:spcPct val="115000"/>
              </a:lnSpc>
              <a:spcBef>
                <a:spcPts val="0"/>
              </a:spcBef>
              <a:spcAft>
                <a:spcPts val="0"/>
              </a:spcAft>
              <a:buClr>
                <a:schemeClr val="dk2"/>
              </a:buClr>
              <a:buSzPts val="1400"/>
              <a:buFont typeface="Times New Roman"/>
              <a:buAutoNum type="arabicPeriod"/>
            </a:pPr>
            <a:r>
              <a:rPr lang="en" sz="1400">
                <a:solidFill>
                  <a:schemeClr val="dk2"/>
                </a:solidFill>
                <a:latin typeface="Times New Roman"/>
                <a:ea typeface="Times New Roman"/>
                <a:cs typeface="Times New Roman"/>
                <a:sym typeface="Times New Roman"/>
              </a:rPr>
              <a:t>Which Patient has highest insurance coverage: Admin</a:t>
            </a:r>
            <a:endParaRPr sz="1400">
              <a:solidFill>
                <a:schemeClr val="dk2"/>
              </a:solidFill>
              <a:latin typeface="Times New Roman"/>
              <a:ea typeface="Times New Roman"/>
              <a:cs typeface="Times New Roman"/>
              <a:sym typeface="Times New Roman"/>
            </a:endParaRPr>
          </a:p>
        </p:txBody>
      </p:sp>
      <p:pic>
        <p:nvPicPr>
          <p:cNvPr id="183" name="Google Shape;183;p26"/>
          <p:cNvPicPr preferRelativeResize="0"/>
          <p:nvPr/>
        </p:nvPicPr>
        <p:blipFill>
          <a:blip r:embed="rId3">
            <a:alphaModFix/>
          </a:blip>
          <a:stretch>
            <a:fillRect/>
          </a:stretch>
        </p:blipFill>
        <p:spPr>
          <a:xfrm>
            <a:off x="5015125" y="608138"/>
            <a:ext cx="3858650" cy="372297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27"/>
          <p:cNvSpPr txBox="1">
            <a:spLocks noGrp="1"/>
          </p:cNvSpPr>
          <p:nvPr>
            <p:ph type="title"/>
          </p:nvPr>
        </p:nvSpPr>
        <p:spPr>
          <a:xfrm>
            <a:off x="303300" y="411575"/>
            <a:ext cx="8520600" cy="639600"/>
          </a:xfrm>
          <a:prstGeom prst="rect">
            <a:avLst/>
          </a:prstGeom>
        </p:spPr>
        <p:txBody>
          <a:bodyPr spcFirstLastPara="1" wrap="square" lIns="91425" tIns="91425" rIns="91425" bIns="91425" anchor="t" anchorCtr="0">
            <a:noAutofit/>
          </a:bodyPr>
          <a:lstStyle/>
          <a:p>
            <a:pPr marL="457200" lvl="0" indent="-317500" algn="l" rtl="0">
              <a:lnSpc>
                <a:spcPct val="115000"/>
              </a:lnSpc>
              <a:spcBef>
                <a:spcPts val="0"/>
              </a:spcBef>
              <a:spcAft>
                <a:spcPts val="0"/>
              </a:spcAft>
              <a:buClr>
                <a:schemeClr val="dk2"/>
              </a:buClr>
              <a:buSzPts val="1400"/>
              <a:buFont typeface="Times New Roman"/>
              <a:buAutoNum type="arabicPeriod"/>
            </a:pPr>
            <a:r>
              <a:rPr lang="en" sz="1400">
                <a:latin typeface="Times New Roman"/>
                <a:ea typeface="Times New Roman"/>
                <a:cs typeface="Times New Roman"/>
                <a:sym typeface="Times New Roman"/>
              </a:rPr>
              <a:t>What is the total cost of a hospital visit for any given patient?</a:t>
            </a:r>
            <a:endParaRPr/>
          </a:p>
        </p:txBody>
      </p:sp>
      <p:pic>
        <p:nvPicPr>
          <p:cNvPr id="189" name="Google Shape;189;p27"/>
          <p:cNvPicPr preferRelativeResize="0"/>
          <p:nvPr/>
        </p:nvPicPr>
        <p:blipFill>
          <a:blip r:embed="rId3">
            <a:alphaModFix/>
          </a:blip>
          <a:stretch>
            <a:fillRect/>
          </a:stretch>
        </p:blipFill>
        <p:spPr>
          <a:xfrm>
            <a:off x="738700" y="963725"/>
            <a:ext cx="7380725" cy="37849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28"/>
          <p:cNvSpPr txBox="1">
            <a:spLocks noGrp="1"/>
          </p:cNvSpPr>
          <p:nvPr>
            <p:ph type="title"/>
          </p:nvPr>
        </p:nvSpPr>
        <p:spPr>
          <a:xfrm>
            <a:off x="303300" y="411575"/>
            <a:ext cx="8520600" cy="6396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2400">
                <a:latin typeface="Times New Roman"/>
                <a:ea typeface="Times New Roman"/>
                <a:cs typeface="Times New Roman"/>
                <a:sym typeface="Times New Roman"/>
              </a:rPr>
              <a:t>How many Doctors are in a given department?</a:t>
            </a:r>
            <a:endParaRPr sz="2400">
              <a:latin typeface="Times New Roman"/>
              <a:ea typeface="Times New Roman"/>
              <a:cs typeface="Times New Roman"/>
              <a:sym typeface="Times New Roman"/>
            </a:endParaRPr>
          </a:p>
        </p:txBody>
      </p:sp>
      <p:pic>
        <p:nvPicPr>
          <p:cNvPr id="195" name="Google Shape;195;p28"/>
          <p:cNvPicPr preferRelativeResize="0"/>
          <p:nvPr/>
        </p:nvPicPr>
        <p:blipFill rotWithShape="1">
          <a:blip r:embed="rId3">
            <a:alphaModFix/>
          </a:blip>
          <a:srcRect l="687" r="3801" b="16107"/>
          <a:stretch/>
        </p:blipFill>
        <p:spPr>
          <a:xfrm>
            <a:off x="827550" y="1051175"/>
            <a:ext cx="7380749" cy="34179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29"/>
          <p:cNvSpPr txBox="1">
            <a:spLocks noGrp="1"/>
          </p:cNvSpPr>
          <p:nvPr>
            <p:ph type="title"/>
          </p:nvPr>
        </p:nvSpPr>
        <p:spPr>
          <a:xfrm>
            <a:off x="303300" y="411575"/>
            <a:ext cx="8520600" cy="6396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2000">
                <a:latin typeface="Times New Roman"/>
                <a:ea typeface="Times New Roman"/>
                <a:cs typeface="Times New Roman"/>
                <a:sym typeface="Times New Roman"/>
              </a:rPr>
              <a:t>How can administrative assistants ensure that enough rooms are available for all inpatients?</a:t>
            </a:r>
            <a:endParaRPr sz="2000"/>
          </a:p>
        </p:txBody>
      </p:sp>
      <p:pic>
        <p:nvPicPr>
          <p:cNvPr id="201" name="Google Shape;201;p29"/>
          <p:cNvPicPr preferRelativeResize="0"/>
          <p:nvPr/>
        </p:nvPicPr>
        <p:blipFill rotWithShape="1">
          <a:blip r:embed="rId3">
            <a:alphaModFix/>
          </a:blip>
          <a:srcRect/>
          <a:stretch/>
        </p:blipFill>
        <p:spPr>
          <a:xfrm>
            <a:off x="916375" y="1243675"/>
            <a:ext cx="6989875" cy="35761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30"/>
          <p:cNvSpPr txBox="1">
            <a:spLocks noGrp="1"/>
          </p:cNvSpPr>
          <p:nvPr>
            <p:ph type="title"/>
          </p:nvPr>
        </p:nvSpPr>
        <p:spPr>
          <a:xfrm>
            <a:off x="303300" y="411575"/>
            <a:ext cx="8520600" cy="6396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2400">
                <a:latin typeface="Times New Roman"/>
                <a:ea typeface="Times New Roman"/>
                <a:cs typeface="Times New Roman"/>
                <a:sym typeface="Times New Roman"/>
              </a:rPr>
              <a:t>Which patient has the maximum Insurance Coverage(%)?</a:t>
            </a:r>
            <a:endParaRPr sz="2400"/>
          </a:p>
        </p:txBody>
      </p:sp>
      <p:pic>
        <p:nvPicPr>
          <p:cNvPr id="207" name="Google Shape;207;p30"/>
          <p:cNvPicPr preferRelativeResize="0"/>
          <p:nvPr/>
        </p:nvPicPr>
        <p:blipFill>
          <a:blip r:embed="rId3">
            <a:alphaModFix/>
          </a:blip>
          <a:stretch>
            <a:fillRect/>
          </a:stretch>
        </p:blipFill>
        <p:spPr>
          <a:xfrm>
            <a:off x="303300" y="901550"/>
            <a:ext cx="5943600" cy="34290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31"/>
          <p:cNvSpPr txBox="1">
            <a:spLocks noGrp="1"/>
          </p:cNvSpPr>
          <p:nvPr>
            <p:ph type="title"/>
          </p:nvPr>
        </p:nvSpPr>
        <p:spPr>
          <a:xfrm>
            <a:off x="303300" y="411575"/>
            <a:ext cx="8520600" cy="63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t>Which diseases are most common?</a:t>
            </a:r>
            <a:endParaRPr sz="2400"/>
          </a:p>
        </p:txBody>
      </p:sp>
      <p:pic>
        <p:nvPicPr>
          <p:cNvPr id="213" name="Google Shape;213;p31"/>
          <p:cNvPicPr preferRelativeResize="0"/>
          <p:nvPr/>
        </p:nvPicPr>
        <p:blipFill rotWithShape="1">
          <a:blip r:embed="rId3">
            <a:alphaModFix/>
          </a:blip>
          <a:srcRect r="38781" b="8466"/>
          <a:stretch/>
        </p:blipFill>
        <p:spPr>
          <a:xfrm>
            <a:off x="1222800" y="1281225"/>
            <a:ext cx="5531675" cy="31053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4"/>
          <p:cNvSpPr txBox="1">
            <a:spLocks noGrp="1"/>
          </p:cNvSpPr>
          <p:nvPr>
            <p:ph type="title" idx="4294967295"/>
          </p:nvPr>
        </p:nvSpPr>
        <p:spPr>
          <a:xfrm>
            <a:off x="535775" y="712150"/>
            <a:ext cx="5197200" cy="768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3600">
                <a:solidFill>
                  <a:schemeClr val="dk1"/>
                </a:solidFill>
              </a:rPr>
              <a:t>Current Scenario </a:t>
            </a:r>
            <a:endParaRPr sz="2400"/>
          </a:p>
        </p:txBody>
      </p:sp>
      <p:sp>
        <p:nvSpPr>
          <p:cNvPr id="79" name="Google Shape;79;p14"/>
          <p:cNvSpPr txBox="1">
            <a:spLocks noGrp="1"/>
          </p:cNvSpPr>
          <p:nvPr>
            <p:ph type="title" idx="4294967295"/>
          </p:nvPr>
        </p:nvSpPr>
        <p:spPr>
          <a:xfrm>
            <a:off x="535775" y="1480150"/>
            <a:ext cx="5197200" cy="3067500"/>
          </a:xfrm>
          <a:prstGeom prst="rect">
            <a:avLst/>
          </a:prstGeom>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SzPts val="1800"/>
              <a:buFont typeface="Lato"/>
              <a:buChar char="●"/>
            </a:pPr>
            <a:r>
              <a:rPr lang="en" sz="1800" b="0">
                <a:latin typeface="Lato"/>
                <a:ea typeface="Lato"/>
                <a:cs typeface="Lato"/>
                <a:sym typeface="Lato"/>
              </a:rPr>
              <a:t>Some Hospitals still rely on file processing systems to execute clinical functions</a:t>
            </a:r>
            <a:endParaRPr sz="1800" b="0">
              <a:latin typeface="Lato"/>
              <a:ea typeface="Lato"/>
              <a:cs typeface="Lato"/>
              <a:sym typeface="Lato"/>
            </a:endParaRPr>
          </a:p>
          <a:p>
            <a:pPr marL="457200" lvl="0" indent="-342900" algn="l" rtl="0">
              <a:lnSpc>
                <a:spcPct val="115000"/>
              </a:lnSpc>
              <a:spcBef>
                <a:spcPts val="0"/>
              </a:spcBef>
              <a:spcAft>
                <a:spcPts val="0"/>
              </a:spcAft>
              <a:buSzPts val="1800"/>
              <a:buFont typeface="Lato"/>
              <a:buChar char="●"/>
            </a:pPr>
            <a:r>
              <a:rPr lang="en" sz="1800" b="0">
                <a:latin typeface="Lato"/>
                <a:ea typeface="Lato"/>
                <a:cs typeface="Lato"/>
                <a:sym typeface="Lato"/>
              </a:rPr>
              <a:t>With a growing number of staff and patients data processing is becoming more crucial than ever for preventing workflow congestion </a:t>
            </a:r>
            <a:endParaRPr sz="1800" b="0">
              <a:latin typeface="Lato"/>
              <a:ea typeface="Lato"/>
              <a:cs typeface="Lato"/>
              <a:sym typeface="Lato"/>
            </a:endParaRPr>
          </a:p>
          <a:p>
            <a:pPr marL="457200" lvl="0" indent="-342900" algn="l" rtl="0">
              <a:lnSpc>
                <a:spcPct val="115000"/>
              </a:lnSpc>
              <a:spcBef>
                <a:spcPts val="0"/>
              </a:spcBef>
              <a:spcAft>
                <a:spcPts val="0"/>
              </a:spcAft>
              <a:buSzPts val="1800"/>
              <a:buFont typeface="Lato"/>
              <a:buChar char="●"/>
            </a:pPr>
            <a:r>
              <a:rPr lang="en" sz="1800" b="0">
                <a:latin typeface="Lato"/>
                <a:ea typeface="Lato"/>
                <a:cs typeface="Lato"/>
                <a:sym typeface="Lato"/>
              </a:rPr>
              <a:t>Need RDBMS to achieve patient info, arrange appointments and account for costs in a secure manner</a:t>
            </a:r>
            <a:endParaRPr sz="1800" b="0">
              <a:latin typeface="Lato"/>
              <a:ea typeface="Lato"/>
              <a:cs typeface="Lato"/>
              <a:sym typeface="Lato"/>
            </a:endParaRPr>
          </a:p>
          <a:p>
            <a:pPr marL="457200" lvl="0" indent="-342900" algn="l" rtl="0">
              <a:lnSpc>
                <a:spcPct val="115000"/>
              </a:lnSpc>
              <a:spcBef>
                <a:spcPts val="0"/>
              </a:spcBef>
              <a:spcAft>
                <a:spcPts val="0"/>
              </a:spcAft>
              <a:buSzPts val="1800"/>
              <a:buFont typeface="Lato"/>
              <a:buChar char="●"/>
            </a:pPr>
            <a:r>
              <a:rPr lang="en" sz="1800" b="0">
                <a:latin typeface="Lato"/>
                <a:ea typeface="Lato"/>
                <a:cs typeface="Lato"/>
                <a:sym typeface="Lato"/>
              </a:rPr>
              <a:t>Must take HIPAA into considerations to remain ethically compliant</a:t>
            </a:r>
            <a:endParaRPr sz="1800" b="0">
              <a:latin typeface="Lato"/>
              <a:ea typeface="Lato"/>
              <a:cs typeface="Lato"/>
              <a:sym typeface="Lato"/>
            </a:endParaRPr>
          </a:p>
          <a:p>
            <a:pPr marL="457200" lvl="0" indent="0" algn="l" rtl="0">
              <a:lnSpc>
                <a:spcPct val="115000"/>
              </a:lnSpc>
              <a:spcBef>
                <a:spcPts val="1600"/>
              </a:spcBef>
              <a:spcAft>
                <a:spcPts val="1600"/>
              </a:spcAft>
              <a:buNone/>
            </a:pPr>
            <a:endParaRPr sz="1800" b="0">
              <a:latin typeface="Lato"/>
              <a:ea typeface="Lato"/>
              <a:cs typeface="Lato"/>
              <a:sym typeface="Lato"/>
            </a:endParaRPr>
          </a:p>
        </p:txBody>
      </p:sp>
      <p:pic>
        <p:nvPicPr>
          <p:cNvPr id="80" name="Google Shape;80;p14"/>
          <p:cNvPicPr preferRelativeResize="0"/>
          <p:nvPr/>
        </p:nvPicPr>
        <p:blipFill>
          <a:blip r:embed="rId3">
            <a:alphaModFix/>
          </a:blip>
          <a:stretch>
            <a:fillRect/>
          </a:stretch>
        </p:blipFill>
        <p:spPr>
          <a:xfrm>
            <a:off x="5830250" y="1337050"/>
            <a:ext cx="3106226" cy="2070817"/>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32"/>
          <p:cNvSpPr txBox="1">
            <a:spLocks noGrp="1"/>
          </p:cNvSpPr>
          <p:nvPr>
            <p:ph type="title"/>
          </p:nvPr>
        </p:nvSpPr>
        <p:spPr>
          <a:xfrm>
            <a:off x="303300" y="411575"/>
            <a:ext cx="8520600" cy="63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t>What is the maximum amount paid by patient?</a:t>
            </a:r>
            <a:endParaRPr sz="2400"/>
          </a:p>
        </p:txBody>
      </p:sp>
      <p:pic>
        <p:nvPicPr>
          <p:cNvPr id="219" name="Google Shape;219;p32"/>
          <p:cNvPicPr preferRelativeResize="0"/>
          <p:nvPr/>
        </p:nvPicPr>
        <p:blipFill>
          <a:blip r:embed="rId3">
            <a:alphaModFix/>
          </a:blip>
          <a:stretch>
            <a:fillRect/>
          </a:stretch>
        </p:blipFill>
        <p:spPr>
          <a:xfrm>
            <a:off x="915875" y="1103100"/>
            <a:ext cx="6574800" cy="3787524"/>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p33"/>
          <p:cNvSpPr txBox="1">
            <a:spLocks noGrp="1"/>
          </p:cNvSpPr>
          <p:nvPr>
            <p:ph type="title"/>
          </p:nvPr>
        </p:nvSpPr>
        <p:spPr>
          <a:xfrm>
            <a:off x="303300" y="411575"/>
            <a:ext cx="8520600" cy="63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most experienced doctor:</a:t>
            </a:r>
            <a:endParaRPr/>
          </a:p>
        </p:txBody>
      </p:sp>
      <p:pic>
        <p:nvPicPr>
          <p:cNvPr id="225" name="Google Shape;225;p33"/>
          <p:cNvPicPr preferRelativeResize="0"/>
          <p:nvPr/>
        </p:nvPicPr>
        <p:blipFill>
          <a:blip r:embed="rId3">
            <a:alphaModFix/>
          </a:blip>
          <a:stretch>
            <a:fillRect/>
          </a:stretch>
        </p:blipFill>
        <p:spPr>
          <a:xfrm>
            <a:off x="152400" y="1203575"/>
            <a:ext cx="8839200" cy="343782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8"/>
          <p:cNvSpPr txBox="1">
            <a:spLocks noGrp="1"/>
          </p:cNvSpPr>
          <p:nvPr>
            <p:ph type="title"/>
          </p:nvPr>
        </p:nvSpPr>
        <p:spPr>
          <a:xfrm>
            <a:off x="283099" y="712150"/>
            <a:ext cx="8622300" cy="3835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accent5"/>
                </a:solidFill>
              </a:rPr>
              <a:t>Any Questions?</a:t>
            </a:r>
            <a:endParaRPr>
              <a:solidFill>
                <a:schemeClr val="accent5"/>
              </a:solidFill>
            </a:endParaRPr>
          </a:p>
          <a:p>
            <a:pPr marL="0" lvl="0" indent="0" algn="l" rtl="0">
              <a:spcBef>
                <a:spcPts val="1000"/>
              </a:spcBef>
              <a:spcAft>
                <a:spcPts val="0"/>
              </a:spcAft>
              <a:buNone/>
            </a:pPr>
            <a:r>
              <a:rPr lang="en"/>
              <a:t>Thanks </a:t>
            </a:r>
            <a:endParaRPr/>
          </a:p>
          <a:p>
            <a:pPr marL="0" lvl="0" indent="0" algn="l" rtl="0">
              <a:spcBef>
                <a:spcPts val="1000"/>
              </a:spcBef>
              <a:spcAft>
                <a:spcPts val="1000"/>
              </a:spcAft>
              <a:buNone/>
            </a:pPr>
            <a:endParaRPr sz="2400" b="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5"/>
          <p:cNvSpPr txBox="1">
            <a:spLocks noGrp="1"/>
          </p:cNvSpPr>
          <p:nvPr>
            <p:ph type="title"/>
          </p:nvPr>
        </p:nvSpPr>
        <p:spPr>
          <a:xfrm>
            <a:off x="265500" y="1397350"/>
            <a:ext cx="4045200" cy="1318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Entities</a:t>
            </a:r>
            <a:endParaRPr/>
          </a:p>
        </p:txBody>
      </p:sp>
      <p:sp>
        <p:nvSpPr>
          <p:cNvPr id="86" name="Google Shape;86;p15"/>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p>
            <a:pPr marL="457200" lvl="0" indent="-457200" algn="l" rtl="0">
              <a:spcBef>
                <a:spcPts val="0"/>
              </a:spcBef>
              <a:spcAft>
                <a:spcPts val="0"/>
              </a:spcAft>
              <a:buSzPts val="3600"/>
              <a:buChar char="●"/>
            </a:pPr>
            <a:r>
              <a:rPr lang="en" sz="3600"/>
              <a:t>Patient</a:t>
            </a:r>
            <a:endParaRPr sz="3600"/>
          </a:p>
          <a:p>
            <a:pPr marL="457200" lvl="0" indent="0" algn="l" rtl="0">
              <a:spcBef>
                <a:spcPts val="1600"/>
              </a:spcBef>
              <a:spcAft>
                <a:spcPts val="0"/>
              </a:spcAft>
              <a:buNone/>
            </a:pPr>
            <a:r>
              <a:rPr lang="en" sz="2400"/>
              <a:t>(inpatient/outpatient)</a:t>
            </a:r>
            <a:endParaRPr sz="2400"/>
          </a:p>
          <a:p>
            <a:pPr marL="457200" lvl="0" indent="-419100" algn="l" rtl="0">
              <a:spcBef>
                <a:spcPts val="1600"/>
              </a:spcBef>
              <a:spcAft>
                <a:spcPts val="0"/>
              </a:spcAft>
              <a:buSzPts val="3000"/>
              <a:buChar char="●"/>
            </a:pPr>
            <a:r>
              <a:rPr lang="en" sz="3000"/>
              <a:t>Doctor </a:t>
            </a:r>
            <a:endParaRPr sz="3000"/>
          </a:p>
          <a:p>
            <a:pPr marL="457200" lvl="0" indent="-419100" algn="l" rtl="0">
              <a:spcBef>
                <a:spcPts val="0"/>
              </a:spcBef>
              <a:spcAft>
                <a:spcPts val="0"/>
              </a:spcAft>
              <a:buSzPts val="3000"/>
              <a:buChar char="●"/>
            </a:pPr>
            <a:r>
              <a:rPr lang="en" sz="3000"/>
              <a:t>Administration </a:t>
            </a:r>
            <a:endParaRPr sz="3000"/>
          </a:p>
          <a:p>
            <a:pPr marL="457200" lvl="0" indent="-419100" algn="l" rtl="0">
              <a:spcBef>
                <a:spcPts val="0"/>
              </a:spcBef>
              <a:spcAft>
                <a:spcPts val="0"/>
              </a:spcAft>
              <a:buSzPts val="3000"/>
              <a:buChar char="●"/>
            </a:pPr>
            <a:r>
              <a:rPr lang="en" sz="3000"/>
              <a:t>Rooms</a:t>
            </a:r>
            <a:endParaRPr sz="3000"/>
          </a:p>
          <a:p>
            <a:pPr marL="457200" lvl="0" indent="-419100" algn="l" rtl="0">
              <a:spcBef>
                <a:spcPts val="0"/>
              </a:spcBef>
              <a:spcAft>
                <a:spcPts val="0"/>
              </a:spcAft>
              <a:buSzPts val="3000"/>
              <a:buChar char="●"/>
            </a:pPr>
            <a:r>
              <a:rPr lang="en" sz="3000"/>
              <a:t>Billing</a:t>
            </a:r>
            <a:endParaRPr sz="3000"/>
          </a:p>
          <a:p>
            <a:pPr marL="457200" lvl="0" indent="-419100" algn="l" rtl="0">
              <a:spcBef>
                <a:spcPts val="0"/>
              </a:spcBef>
              <a:spcAft>
                <a:spcPts val="0"/>
              </a:spcAft>
              <a:buSzPts val="3000"/>
              <a:buChar char="●"/>
            </a:pPr>
            <a:r>
              <a:rPr lang="en" sz="3000"/>
              <a:t>Diagnosis</a:t>
            </a:r>
            <a:endParaRPr sz="30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0"/>
        <p:cNvGrpSpPr/>
        <p:nvPr/>
      </p:nvGrpSpPr>
      <p:grpSpPr>
        <a:xfrm>
          <a:off x="0" y="0"/>
          <a:ext cx="0" cy="0"/>
          <a:chOff x="0" y="0"/>
          <a:chExt cx="0" cy="0"/>
        </a:xfrm>
      </p:grpSpPr>
      <p:sp>
        <p:nvSpPr>
          <p:cNvPr id="91" name="Google Shape;91;p16"/>
          <p:cNvSpPr txBox="1">
            <a:spLocks noGrp="1"/>
          </p:cNvSpPr>
          <p:nvPr>
            <p:ph type="subTitle" idx="1"/>
          </p:nvPr>
        </p:nvSpPr>
        <p:spPr>
          <a:xfrm>
            <a:off x="265500" y="653700"/>
            <a:ext cx="4045200" cy="3836100"/>
          </a:xfrm>
          <a:prstGeom prst="rect">
            <a:avLst/>
          </a:prstGeom>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3000" b="1">
                <a:solidFill>
                  <a:schemeClr val="dk1"/>
                </a:solidFill>
              </a:rPr>
              <a:t>RDBMS Aspects</a:t>
            </a:r>
            <a:endParaRPr sz="3000" b="1">
              <a:solidFill>
                <a:schemeClr val="dk1"/>
              </a:solidFill>
            </a:endParaRPr>
          </a:p>
          <a:p>
            <a:pPr marL="457200" lvl="0" indent="-342900" algn="l" rtl="0">
              <a:lnSpc>
                <a:spcPct val="115000"/>
              </a:lnSpc>
              <a:spcBef>
                <a:spcPts val="1600"/>
              </a:spcBef>
              <a:spcAft>
                <a:spcPts val="0"/>
              </a:spcAft>
              <a:buSzPts val="1800"/>
              <a:buChar char="●"/>
            </a:pPr>
            <a:r>
              <a:rPr lang="en" sz="1800"/>
              <a:t>Admissions/Room Assignments</a:t>
            </a:r>
            <a:endParaRPr sz="1800"/>
          </a:p>
          <a:p>
            <a:pPr marL="457200" lvl="0" indent="-342900" algn="l" rtl="0">
              <a:lnSpc>
                <a:spcPct val="115000"/>
              </a:lnSpc>
              <a:spcBef>
                <a:spcPts val="0"/>
              </a:spcBef>
              <a:spcAft>
                <a:spcPts val="0"/>
              </a:spcAft>
              <a:buSzPts val="1800"/>
              <a:buChar char="●"/>
            </a:pPr>
            <a:r>
              <a:rPr lang="en" sz="1800"/>
              <a:t>Patient Info - bio/medical details</a:t>
            </a:r>
            <a:endParaRPr sz="1800"/>
          </a:p>
          <a:p>
            <a:pPr marL="457200" lvl="0" indent="-342900" algn="l" rtl="0">
              <a:lnSpc>
                <a:spcPct val="115000"/>
              </a:lnSpc>
              <a:spcBef>
                <a:spcPts val="0"/>
              </a:spcBef>
              <a:spcAft>
                <a:spcPts val="0"/>
              </a:spcAft>
              <a:buSzPts val="1800"/>
              <a:buChar char="●"/>
            </a:pPr>
            <a:r>
              <a:rPr lang="en" sz="1800"/>
              <a:t>Doctors - appointments</a:t>
            </a:r>
            <a:endParaRPr sz="1800"/>
          </a:p>
          <a:p>
            <a:pPr marL="457200" lvl="0" indent="-342900" algn="l" rtl="0">
              <a:lnSpc>
                <a:spcPct val="115000"/>
              </a:lnSpc>
              <a:spcBef>
                <a:spcPts val="0"/>
              </a:spcBef>
              <a:spcAft>
                <a:spcPts val="0"/>
              </a:spcAft>
              <a:buSzPts val="1800"/>
              <a:buChar char="●"/>
            </a:pPr>
            <a:r>
              <a:rPr lang="en" sz="1800"/>
              <a:t>Consult - medications/treatment</a:t>
            </a:r>
            <a:endParaRPr sz="1800"/>
          </a:p>
          <a:p>
            <a:pPr marL="457200" lvl="0" indent="-342900" algn="l" rtl="0">
              <a:lnSpc>
                <a:spcPct val="115000"/>
              </a:lnSpc>
              <a:spcBef>
                <a:spcPts val="0"/>
              </a:spcBef>
              <a:spcAft>
                <a:spcPts val="0"/>
              </a:spcAft>
              <a:buSzPts val="1800"/>
              <a:buChar char="●"/>
            </a:pPr>
            <a:r>
              <a:rPr lang="en" sz="1800"/>
              <a:t>Billing - total cost of medical services</a:t>
            </a:r>
            <a:endParaRPr sz="1800"/>
          </a:p>
        </p:txBody>
      </p:sp>
      <p:grpSp>
        <p:nvGrpSpPr>
          <p:cNvPr id="92" name="Google Shape;92;p16"/>
          <p:cNvGrpSpPr/>
          <p:nvPr/>
        </p:nvGrpSpPr>
        <p:grpSpPr>
          <a:xfrm>
            <a:off x="6781388" y="2464035"/>
            <a:ext cx="2212050" cy="2537076"/>
            <a:chOff x="6803275" y="395363"/>
            <a:chExt cx="2212050" cy="2537076"/>
          </a:xfrm>
        </p:grpSpPr>
        <p:pic>
          <p:nvPicPr>
            <p:cNvPr id="93" name="Google Shape;93;p16"/>
            <p:cNvPicPr preferRelativeResize="0"/>
            <p:nvPr/>
          </p:nvPicPr>
          <p:blipFill>
            <a:blip r:embed="rId3">
              <a:alphaModFix/>
            </a:blip>
            <a:stretch>
              <a:fillRect/>
            </a:stretch>
          </p:blipFill>
          <p:spPr>
            <a:xfrm>
              <a:off x="6803275" y="427445"/>
              <a:ext cx="2212050" cy="2504994"/>
            </a:xfrm>
            <a:prstGeom prst="rect">
              <a:avLst/>
            </a:prstGeom>
            <a:noFill/>
            <a:ln>
              <a:noFill/>
            </a:ln>
          </p:spPr>
        </p:pic>
        <p:pic>
          <p:nvPicPr>
            <p:cNvPr id="94" name="Google Shape;94;p16" descr="Piece of duct tape sticking a note to the slide"/>
            <p:cNvPicPr preferRelativeResize="0"/>
            <p:nvPr/>
          </p:nvPicPr>
          <p:blipFill rotWithShape="1">
            <a:blip r:embed="rId4">
              <a:alphaModFix/>
            </a:blip>
            <a:srcRect l="9244" t="5926" r="2118" b="10011"/>
            <a:stretch/>
          </p:blipFill>
          <p:spPr>
            <a:xfrm rot="154826">
              <a:off x="7370663" y="419419"/>
              <a:ext cx="1077273" cy="382687"/>
            </a:xfrm>
            <a:prstGeom prst="rect">
              <a:avLst/>
            </a:prstGeom>
            <a:noFill/>
            <a:ln>
              <a:noFill/>
            </a:ln>
          </p:spPr>
        </p:pic>
        <p:sp>
          <p:nvSpPr>
            <p:cNvPr id="95" name="Google Shape;95;p16"/>
            <p:cNvSpPr txBox="1"/>
            <p:nvPr/>
          </p:nvSpPr>
          <p:spPr>
            <a:xfrm>
              <a:off x="6944800" y="684231"/>
              <a:ext cx="1929000" cy="2004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dk1"/>
                  </a:solidFill>
                  <a:latin typeface="Raleway"/>
                  <a:ea typeface="Raleway"/>
                  <a:cs typeface="Raleway"/>
                  <a:sym typeface="Raleway"/>
                </a:rPr>
                <a:t>Tip</a:t>
              </a:r>
              <a:endParaRPr b="1">
                <a:solidFill>
                  <a:schemeClr val="dk1"/>
                </a:solidFill>
                <a:latin typeface="Raleway"/>
                <a:ea typeface="Raleway"/>
                <a:cs typeface="Raleway"/>
                <a:sym typeface="Raleway"/>
              </a:endParaRPr>
            </a:p>
            <a:p>
              <a:pPr marL="0" lvl="0" indent="0" algn="l" rtl="0">
                <a:spcBef>
                  <a:spcPts val="800"/>
                </a:spcBef>
                <a:spcAft>
                  <a:spcPts val="800"/>
                </a:spcAft>
                <a:buNone/>
              </a:pPr>
              <a:r>
                <a:rPr lang="en" sz="1200">
                  <a:solidFill>
                    <a:schemeClr val="dk2"/>
                  </a:solidFill>
                  <a:latin typeface="Raleway"/>
                  <a:ea typeface="Raleway"/>
                  <a:cs typeface="Raleway"/>
                  <a:sym typeface="Raleway"/>
                </a:rPr>
                <a:t>If one example isn’t sufficient to help people understand the breadth of your idea, pick a couple of examples.</a:t>
              </a:r>
              <a:endParaRPr sz="1200" b="1">
                <a:solidFill>
                  <a:schemeClr val="dk1"/>
                </a:solidFill>
                <a:latin typeface="Raleway"/>
                <a:ea typeface="Raleway"/>
                <a:cs typeface="Raleway"/>
                <a:sym typeface="Raleway"/>
              </a:endParaRPr>
            </a:p>
          </p:txBody>
        </p:sp>
      </p:grpSp>
      <p:sp>
        <p:nvSpPr>
          <p:cNvPr id="96" name="Google Shape;96;p16"/>
          <p:cNvSpPr txBox="1"/>
          <p:nvPr/>
        </p:nvSpPr>
        <p:spPr>
          <a:xfrm>
            <a:off x="283100" y="4654975"/>
            <a:ext cx="6244200" cy="25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i="1">
              <a:solidFill>
                <a:schemeClr val="lt2"/>
              </a:solidFill>
              <a:latin typeface="Lato"/>
              <a:ea typeface="Lato"/>
              <a:cs typeface="Lato"/>
              <a:sym typeface="Lato"/>
            </a:endParaRPr>
          </a:p>
        </p:txBody>
      </p:sp>
      <p:pic>
        <p:nvPicPr>
          <p:cNvPr id="97" name="Google Shape;97;p16"/>
          <p:cNvPicPr preferRelativeResize="0"/>
          <p:nvPr/>
        </p:nvPicPr>
        <p:blipFill>
          <a:blip r:embed="rId5">
            <a:alphaModFix/>
          </a:blip>
          <a:stretch>
            <a:fillRect/>
          </a:stretch>
        </p:blipFill>
        <p:spPr>
          <a:xfrm>
            <a:off x="4571999" y="0"/>
            <a:ext cx="4572000" cy="514349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01"/>
        <p:cNvGrpSpPr/>
        <p:nvPr/>
      </p:nvGrpSpPr>
      <p:grpSpPr>
        <a:xfrm>
          <a:off x="0" y="0"/>
          <a:ext cx="0" cy="0"/>
          <a:chOff x="0" y="0"/>
          <a:chExt cx="0" cy="0"/>
        </a:xfrm>
      </p:grpSpPr>
      <p:sp>
        <p:nvSpPr>
          <p:cNvPr id="102" name="Google Shape;102;p17"/>
          <p:cNvSpPr txBox="1">
            <a:spLocks noGrp="1"/>
          </p:cNvSpPr>
          <p:nvPr>
            <p:ph type="subTitle" idx="1"/>
          </p:nvPr>
        </p:nvSpPr>
        <p:spPr>
          <a:xfrm>
            <a:off x="265500" y="653700"/>
            <a:ext cx="4045200" cy="3836100"/>
          </a:xfrm>
          <a:prstGeom prst="rect">
            <a:avLst/>
          </a:prstGeom>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3000" b="1">
                <a:solidFill>
                  <a:schemeClr val="dk1"/>
                </a:solidFill>
              </a:rPr>
              <a:t>Expectations</a:t>
            </a:r>
            <a:endParaRPr sz="3000" b="1">
              <a:solidFill>
                <a:schemeClr val="dk1"/>
              </a:solidFill>
            </a:endParaRPr>
          </a:p>
          <a:p>
            <a:pPr marL="457200" lvl="0" indent="-342900" algn="l" rtl="0">
              <a:lnSpc>
                <a:spcPct val="115000"/>
              </a:lnSpc>
              <a:spcBef>
                <a:spcPts val="1600"/>
              </a:spcBef>
              <a:spcAft>
                <a:spcPts val="0"/>
              </a:spcAft>
              <a:buSzPts val="1800"/>
              <a:buChar char="●"/>
            </a:pPr>
            <a:r>
              <a:rPr lang="en" sz="1800"/>
              <a:t>Automate hospital operations </a:t>
            </a:r>
            <a:endParaRPr sz="1800"/>
          </a:p>
          <a:p>
            <a:pPr marL="457200" lvl="0" indent="-342900" algn="l" rtl="0">
              <a:lnSpc>
                <a:spcPct val="115000"/>
              </a:lnSpc>
              <a:spcBef>
                <a:spcPts val="0"/>
              </a:spcBef>
              <a:spcAft>
                <a:spcPts val="0"/>
              </a:spcAft>
              <a:buSzPts val="1800"/>
              <a:buChar char="●"/>
            </a:pPr>
            <a:r>
              <a:rPr lang="en" sz="1800"/>
              <a:t>Improve planning and data access aspects regarding clinical data</a:t>
            </a:r>
            <a:endParaRPr sz="1800"/>
          </a:p>
          <a:p>
            <a:pPr marL="457200" lvl="0" indent="-342900" algn="l" rtl="0">
              <a:lnSpc>
                <a:spcPct val="115000"/>
              </a:lnSpc>
              <a:spcBef>
                <a:spcPts val="0"/>
              </a:spcBef>
              <a:spcAft>
                <a:spcPts val="0"/>
              </a:spcAft>
              <a:buSzPts val="1800"/>
              <a:buChar char="●"/>
            </a:pPr>
            <a:r>
              <a:rPr lang="en" sz="1800"/>
              <a:t>Appointments</a:t>
            </a:r>
            <a:endParaRPr sz="1800"/>
          </a:p>
          <a:p>
            <a:pPr marL="457200" lvl="0" indent="-342900" algn="l" rtl="0">
              <a:lnSpc>
                <a:spcPct val="115000"/>
              </a:lnSpc>
              <a:spcBef>
                <a:spcPts val="0"/>
              </a:spcBef>
              <a:spcAft>
                <a:spcPts val="0"/>
              </a:spcAft>
              <a:buSzPts val="1800"/>
              <a:buChar char="●"/>
            </a:pPr>
            <a:r>
              <a:rPr lang="en" sz="1800"/>
              <a:t>Treatments</a:t>
            </a:r>
            <a:endParaRPr sz="1800"/>
          </a:p>
          <a:p>
            <a:pPr marL="457200" lvl="0" indent="-342900" algn="l" rtl="0">
              <a:lnSpc>
                <a:spcPct val="115000"/>
              </a:lnSpc>
              <a:spcBef>
                <a:spcPts val="0"/>
              </a:spcBef>
              <a:spcAft>
                <a:spcPts val="0"/>
              </a:spcAft>
              <a:buSzPts val="1800"/>
              <a:buChar char="●"/>
            </a:pPr>
            <a:r>
              <a:rPr lang="en" sz="1800"/>
              <a:t>Provide timely access to patient staff info in a secure manner</a:t>
            </a:r>
            <a:endParaRPr sz="1800"/>
          </a:p>
        </p:txBody>
      </p:sp>
      <p:sp>
        <p:nvSpPr>
          <p:cNvPr id="103" name="Google Shape;103;p17"/>
          <p:cNvSpPr txBox="1"/>
          <p:nvPr/>
        </p:nvSpPr>
        <p:spPr>
          <a:xfrm>
            <a:off x="283100" y="4654975"/>
            <a:ext cx="6244200" cy="25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i="1">
              <a:solidFill>
                <a:schemeClr val="lt2"/>
              </a:solidFill>
              <a:latin typeface="Lato"/>
              <a:ea typeface="Lato"/>
              <a:cs typeface="Lato"/>
              <a:sym typeface="Lato"/>
            </a:endParaRPr>
          </a:p>
        </p:txBody>
      </p:sp>
      <p:pic>
        <p:nvPicPr>
          <p:cNvPr id="104" name="Google Shape;104;p17"/>
          <p:cNvPicPr preferRelativeResize="0"/>
          <p:nvPr/>
        </p:nvPicPr>
        <p:blipFill>
          <a:blip r:embed="rId3">
            <a:alphaModFix/>
          </a:blip>
          <a:stretch>
            <a:fillRect/>
          </a:stretch>
        </p:blipFill>
        <p:spPr>
          <a:xfrm>
            <a:off x="5032425" y="712375"/>
            <a:ext cx="3819726" cy="371877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8"/>
          <p:cNvSpPr/>
          <p:nvPr/>
        </p:nvSpPr>
        <p:spPr>
          <a:xfrm>
            <a:off x="3333550" y="1545700"/>
            <a:ext cx="2336400" cy="18123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Hospital RDBMS</a:t>
            </a:r>
            <a:endParaRPr/>
          </a:p>
        </p:txBody>
      </p:sp>
      <p:sp>
        <p:nvSpPr>
          <p:cNvPr id="110" name="Google Shape;110;p18"/>
          <p:cNvSpPr/>
          <p:nvPr/>
        </p:nvSpPr>
        <p:spPr>
          <a:xfrm>
            <a:off x="248725" y="2025425"/>
            <a:ext cx="1581300" cy="14127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         Patient</a:t>
            </a:r>
            <a:endParaRPr/>
          </a:p>
        </p:txBody>
      </p:sp>
      <p:sp>
        <p:nvSpPr>
          <p:cNvPr id="111" name="Google Shape;111;p18"/>
          <p:cNvSpPr/>
          <p:nvPr/>
        </p:nvSpPr>
        <p:spPr>
          <a:xfrm>
            <a:off x="6637350" y="479700"/>
            <a:ext cx="2041800" cy="1314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Admin</a:t>
            </a:r>
            <a:endParaRPr/>
          </a:p>
        </p:txBody>
      </p:sp>
      <p:sp>
        <p:nvSpPr>
          <p:cNvPr id="112" name="Google Shape;112;p18"/>
          <p:cNvSpPr/>
          <p:nvPr/>
        </p:nvSpPr>
        <p:spPr>
          <a:xfrm>
            <a:off x="6637350" y="3055900"/>
            <a:ext cx="1970700" cy="14127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Doctor</a:t>
            </a:r>
            <a:endParaRPr/>
          </a:p>
        </p:txBody>
      </p:sp>
      <p:sp>
        <p:nvSpPr>
          <p:cNvPr id="113" name="Google Shape;113;p18"/>
          <p:cNvSpPr/>
          <p:nvPr/>
        </p:nvSpPr>
        <p:spPr>
          <a:xfrm>
            <a:off x="1830025" y="2460700"/>
            <a:ext cx="1581300" cy="8133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Medical details </a:t>
            </a:r>
            <a:endParaRPr/>
          </a:p>
        </p:txBody>
      </p:sp>
      <p:sp>
        <p:nvSpPr>
          <p:cNvPr id="114" name="Google Shape;114;p18"/>
          <p:cNvSpPr/>
          <p:nvPr/>
        </p:nvSpPr>
        <p:spPr>
          <a:xfrm>
            <a:off x="1830025" y="1794425"/>
            <a:ext cx="1503600" cy="852900"/>
          </a:xfrm>
          <a:prstGeom prst="lef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Bill/treatment</a:t>
            </a:r>
            <a:endParaRPr/>
          </a:p>
        </p:txBody>
      </p:sp>
      <p:sp>
        <p:nvSpPr>
          <p:cNvPr id="115" name="Google Shape;115;p18"/>
          <p:cNvSpPr/>
          <p:nvPr/>
        </p:nvSpPr>
        <p:spPr>
          <a:xfrm rot="1794168">
            <a:off x="5410212" y="2886464"/>
            <a:ext cx="1336529" cy="794520"/>
          </a:xfrm>
          <a:prstGeom prst="lef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Treatment</a:t>
            </a:r>
            <a:endParaRPr/>
          </a:p>
        </p:txBody>
      </p:sp>
      <p:sp>
        <p:nvSpPr>
          <p:cNvPr id="116" name="Google Shape;116;p18"/>
          <p:cNvSpPr/>
          <p:nvPr/>
        </p:nvSpPr>
        <p:spPr>
          <a:xfrm rot="1868159">
            <a:off x="5029098" y="3429567"/>
            <a:ext cx="1437713" cy="772571"/>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Patient Records</a:t>
            </a:r>
            <a:endParaRPr/>
          </a:p>
        </p:txBody>
      </p:sp>
      <p:sp>
        <p:nvSpPr>
          <p:cNvPr id="117" name="Google Shape;117;p18"/>
          <p:cNvSpPr/>
          <p:nvPr/>
        </p:nvSpPr>
        <p:spPr>
          <a:xfrm rot="-1701129">
            <a:off x="5408185" y="1274454"/>
            <a:ext cx="1789680" cy="769403"/>
          </a:xfrm>
          <a:prstGeom prst="lef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Billing/Rooms/</a:t>
            </a:r>
            <a:endParaRPr/>
          </a:p>
          <a:p>
            <a:pPr marL="0" lvl="0" indent="0" algn="l" rtl="0">
              <a:spcBef>
                <a:spcPts val="0"/>
              </a:spcBef>
              <a:spcAft>
                <a:spcPts val="0"/>
              </a:spcAft>
              <a:buNone/>
            </a:pPr>
            <a:r>
              <a:rPr lang="en"/>
              <a:t>Records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21"/>
        <p:cNvGrpSpPr/>
        <p:nvPr/>
      </p:nvGrpSpPr>
      <p:grpSpPr>
        <a:xfrm>
          <a:off x="0" y="0"/>
          <a:ext cx="0" cy="0"/>
          <a:chOff x="0" y="0"/>
          <a:chExt cx="0" cy="0"/>
        </a:xfrm>
      </p:grpSpPr>
      <p:pic>
        <p:nvPicPr>
          <p:cNvPr id="122" name="Google Shape;122;p19"/>
          <p:cNvPicPr preferRelativeResize="0"/>
          <p:nvPr/>
        </p:nvPicPr>
        <p:blipFill>
          <a:blip r:embed="rId3">
            <a:alphaModFix/>
          </a:blip>
          <a:stretch>
            <a:fillRect/>
          </a:stretch>
        </p:blipFill>
        <p:spPr>
          <a:xfrm>
            <a:off x="2444700" y="162737"/>
            <a:ext cx="4254600" cy="4818038"/>
          </a:xfrm>
          <a:prstGeom prst="rect">
            <a:avLst/>
          </a:prstGeom>
          <a:noFill/>
          <a:ln>
            <a:noFill/>
          </a:ln>
        </p:spPr>
      </p:pic>
      <p:pic>
        <p:nvPicPr>
          <p:cNvPr id="123" name="Google Shape;123;p19" descr="Piece of duct tape sticking a note to the slide"/>
          <p:cNvPicPr preferRelativeResize="0"/>
          <p:nvPr/>
        </p:nvPicPr>
        <p:blipFill rotWithShape="1">
          <a:blip r:embed="rId4">
            <a:alphaModFix/>
          </a:blip>
          <a:srcRect l="9244" t="5926" r="2118" b="10011"/>
          <a:stretch/>
        </p:blipFill>
        <p:spPr>
          <a:xfrm rot="154828">
            <a:off x="3536000" y="147301"/>
            <a:ext cx="2072000" cy="736050"/>
          </a:xfrm>
          <a:prstGeom prst="rect">
            <a:avLst/>
          </a:prstGeom>
          <a:noFill/>
          <a:ln>
            <a:noFill/>
          </a:ln>
        </p:spPr>
      </p:pic>
      <p:sp>
        <p:nvSpPr>
          <p:cNvPr id="124" name="Google Shape;124;p19"/>
          <p:cNvSpPr txBox="1"/>
          <p:nvPr/>
        </p:nvSpPr>
        <p:spPr>
          <a:xfrm>
            <a:off x="2855550" y="687397"/>
            <a:ext cx="3432900" cy="7626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3000" b="1">
                <a:solidFill>
                  <a:schemeClr val="lt2"/>
                </a:solidFill>
                <a:latin typeface="Raleway"/>
                <a:ea typeface="Raleway"/>
                <a:cs typeface="Raleway"/>
                <a:sym typeface="Raleway"/>
              </a:rPr>
              <a:t>Functions</a:t>
            </a:r>
            <a:endParaRPr sz="3000" b="1">
              <a:solidFill>
                <a:schemeClr val="lt2"/>
              </a:solidFill>
              <a:latin typeface="Raleway"/>
              <a:ea typeface="Raleway"/>
              <a:cs typeface="Raleway"/>
              <a:sym typeface="Raleway"/>
            </a:endParaRPr>
          </a:p>
        </p:txBody>
      </p:sp>
      <p:sp>
        <p:nvSpPr>
          <p:cNvPr id="125" name="Google Shape;125;p19"/>
          <p:cNvSpPr txBox="1">
            <a:spLocks noGrp="1"/>
          </p:cNvSpPr>
          <p:nvPr>
            <p:ph type="body" idx="4294967295"/>
          </p:nvPr>
        </p:nvSpPr>
        <p:spPr>
          <a:xfrm>
            <a:off x="2855550" y="1377475"/>
            <a:ext cx="3432900" cy="33279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Clr>
                <a:schemeClr val="dk1"/>
              </a:buClr>
              <a:buSzPts val="1400"/>
              <a:buFont typeface="Raleway"/>
              <a:buChar char="➔"/>
            </a:pPr>
            <a:r>
              <a:rPr lang="en" sz="1400" b="1">
                <a:solidFill>
                  <a:schemeClr val="dk1"/>
                </a:solidFill>
                <a:latin typeface="Raleway"/>
                <a:ea typeface="Raleway"/>
                <a:cs typeface="Raleway"/>
                <a:sym typeface="Raleway"/>
              </a:rPr>
              <a:t>Edit/View  Doctor Details</a:t>
            </a:r>
            <a:endParaRPr sz="1200">
              <a:latin typeface="Raleway"/>
              <a:ea typeface="Raleway"/>
              <a:cs typeface="Raleway"/>
              <a:sym typeface="Raleway"/>
            </a:endParaRPr>
          </a:p>
          <a:p>
            <a:pPr marL="457200" lvl="0" indent="-317500" algn="l" rtl="0">
              <a:spcBef>
                <a:spcPts val="1000"/>
              </a:spcBef>
              <a:spcAft>
                <a:spcPts val="0"/>
              </a:spcAft>
              <a:buClr>
                <a:schemeClr val="dk1"/>
              </a:buClr>
              <a:buSzPts val="1400"/>
              <a:buFont typeface="Raleway"/>
              <a:buChar char="➔"/>
            </a:pPr>
            <a:r>
              <a:rPr lang="en" sz="1400" b="1">
                <a:solidFill>
                  <a:schemeClr val="dk1"/>
                </a:solidFill>
                <a:latin typeface="Raleway"/>
                <a:ea typeface="Raleway"/>
                <a:cs typeface="Raleway"/>
                <a:sym typeface="Raleway"/>
              </a:rPr>
              <a:t>Edit/View Patient Details</a:t>
            </a:r>
            <a:endParaRPr sz="1400" b="1">
              <a:solidFill>
                <a:schemeClr val="dk1"/>
              </a:solidFill>
              <a:latin typeface="Raleway"/>
              <a:ea typeface="Raleway"/>
              <a:cs typeface="Raleway"/>
              <a:sym typeface="Raleway"/>
            </a:endParaRPr>
          </a:p>
          <a:p>
            <a:pPr marL="457200" lvl="0" indent="-317500" algn="l" rtl="0">
              <a:spcBef>
                <a:spcPts val="1000"/>
              </a:spcBef>
              <a:spcAft>
                <a:spcPts val="0"/>
              </a:spcAft>
              <a:buClr>
                <a:schemeClr val="dk1"/>
              </a:buClr>
              <a:buSzPts val="1400"/>
              <a:buFont typeface="Raleway"/>
              <a:buChar char="➔"/>
            </a:pPr>
            <a:r>
              <a:rPr lang="en" sz="1400" b="1">
                <a:solidFill>
                  <a:schemeClr val="dk1"/>
                </a:solidFill>
                <a:latin typeface="Raleway"/>
                <a:ea typeface="Raleway"/>
                <a:cs typeface="Raleway"/>
                <a:sym typeface="Raleway"/>
              </a:rPr>
              <a:t>Manage Room Assignments</a:t>
            </a:r>
            <a:endParaRPr sz="1200">
              <a:latin typeface="Raleway"/>
              <a:ea typeface="Raleway"/>
              <a:cs typeface="Raleway"/>
              <a:sym typeface="Raleway"/>
            </a:endParaRPr>
          </a:p>
          <a:p>
            <a:pPr marL="457200" lvl="0" indent="-304800" algn="l" rtl="0">
              <a:spcBef>
                <a:spcPts val="1000"/>
              </a:spcBef>
              <a:spcAft>
                <a:spcPts val="0"/>
              </a:spcAft>
              <a:buClr>
                <a:schemeClr val="dk1"/>
              </a:buClr>
              <a:buSzPts val="1200"/>
              <a:buFont typeface="Raleway"/>
              <a:buChar char="➔"/>
            </a:pPr>
            <a:r>
              <a:rPr lang="en" sz="1400" b="1">
                <a:solidFill>
                  <a:schemeClr val="dk1"/>
                </a:solidFill>
                <a:latin typeface="Raleway"/>
                <a:ea typeface="Raleway"/>
                <a:cs typeface="Raleway"/>
                <a:sym typeface="Raleway"/>
              </a:rPr>
              <a:t>Make/View Appointment </a:t>
            </a:r>
            <a:endParaRPr sz="1400" b="1">
              <a:solidFill>
                <a:schemeClr val="dk1"/>
              </a:solidFill>
              <a:latin typeface="Raleway"/>
              <a:ea typeface="Raleway"/>
              <a:cs typeface="Raleway"/>
              <a:sym typeface="Raleway"/>
            </a:endParaRPr>
          </a:p>
          <a:p>
            <a:pPr marL="457200" lvl="0" indent="-317500" algn="l" rtl="0">
              <a:spcBef>
                <a:spcPts val="1000"/>
              </a:spcBef>
              <a:spcAft>
                <a:spcPts val="0"/>
              </a:spcAft>
              <a:buClr>
                <a:schemeClr val="dk1"/>
              </a:buClr>
              <a:buSzPts val="1400"/>
              <a:buFont typeface="Raleway"/>
              <a:buChar char="➔"/>
            </a:pPr>
            <a:r>
              <a:rPr lang="en" sz="1400" b="1">
                <a:solidFill>
                  <a:schemeClr val="dk1"/>
                </a:solidFill>
                <a:latin typeface="Raleway"/>
                <a:ea typeface="Raleway"/>
                <a:cs typeface="Raleway"/>
                <a:sym typeface="Raleway"/>
              </a:rPr>
              <a:t>Confirm Appointment</a:t>
            </a:r>
            <a:endParaRPr sz="1400" b="1">
              <a:solidFill>
                <a:schemeClr val="dk1"/>
              </a:solidFill>
              <a:latin typeface="Raleway"/>
              <a:ea typeface="Raleway"/>
              <a:cs typeface="Raleway"/>
              <a:sym typeface="Raleway"/>
            </a:endParaRPr>
          </a:p>
          <a:p>
            <a:pPr marL="457200" lvl="0" indent="-317500" algn="l" rtl="0">
              <a:spcBef>
                <a:spcPts val="1000"/>
              </a:spcBef>
              <a:spcAft>
                <a:spcPts val="0"/>
              </a:spcAft>
              <a:buClr>
                <a:schemeClr val="dk1"/>
              </a:buClr>
              <a:buSzPts val="1400"/>
              <a:buFont typeface="Raleway"/>
              <a:buChar char="➔"/>
            </a:pPr>
            <a:r>
              <a:rPr lang="en" sz="1400" b="1">
                <a:solidFill>
                  <a:schemeClr val="dk1"/>
                </a:solidFill>
                <a:latin typeface="Raleway"/>
                <a:ea typeface="Raleway"/>
                <a:cs typeface="Raleway"/>
                <a:sym typeface="Raleway"/>
              </a:rPr>
              <a:t>View Diagnosis</a:t>
            </a:r>
            <a:endParaRPr sz="1400" b="1">
              <a:solidFill>
                <a:schemeClr val="dk1"/>
              </a:solidFill>
              <a:latin typeface="Raleway"/>
              <a:ea typeface="Raleway"/>
              <a:cs typeface="Raleway"/>
              <a:sym typeface="Raleway"/>
            </a:endParaRPr>
          </a:p>
          <a:p>
            <a:pPr marL="457200" lvl="0" indent="-317500" algn="l" rtl="0">
              <a:spcBef>
                <a:spcPts val="1000"/>
              </a:spcBef>
              <a:spcAft>
                <a:spcPts val="0"/>
              </a:spcAft>
              <a:buClr>
                <a:schemeClr val="dk1"/>
              </a:buClr>
              <a:buSzPts val="1400"/>
              <a:buFont typeface="Raleway"/>
              <a:buChar char="➔"/>
            </a:pPr>
            <a:r>
              <a:rPr lang="en" sz="1400" b="1">
                <a:solidFill>
                  <a:schemeClr val="dk1"/>
                </a:solidFill>
                <a:latin typeface="Raleway"/>
                <a:ea typeface="Raleway"/>
                <a:cs typeface="Raleway"/>
                <a:sym typeface="Raleway"/>
              </a:rPr>
              <a:t>Update Medical info</a:t>
            </a:r>
            <a:endParaRPr sz="1400" b="1">
              <a:solidFill>
                <a:schemeClr val="dk1"/>
              </a:solidFill>
              <a:latin typeface="Raleway"/>
              <a:ea typeface="Raleway"/>
              <a:cs typeface="Raleway"/>
              <a:sym typeface="Raleway"/>
            </a:endParaRPr>
          </a:p>
          <a:p>
            <a:pPr marL="457200" lvl="0" indent="-317500" algn="l" rtl="0">
              <a:spcBef>
                <a:spcPts val="1000"/>
              </a:spcBef>
              <a:spcAft>
                <a:spcPts val="1000"/>
              </a:spcAft>
              <a:buClr>
                <a:schemeClr val="dk1"/>
              </a:buClr>
              <a:buSzPts val="1400"/>
              <a:buFont typeface="Raleway"/>
              <a:buChar char="➔"/>
            </a:pPr>
            <a:r>
              <a:rPr lang="en" sz="1400" b="1">
                <a:solidFill>
                  <a:schemeClr val="dk1"/>
                </a:solidFill>
                <a:latin typeface="Raleway"/>
                <a:ea typeface="Raleway"/>
                <a:cs typeface="Raleway"/>
                <a:sym typeface="Raleway"/>
              </a:rPr>
              <a:t>View Bills</a:t>
            </a:r>
            <a:endParaRPr sz="1400" b="1">
              <a:solidFill>
                <a:schemeClr val="dk1"/>
              </a:solidFill>
              <a:latin typeface="Raleway"/>
              <a:ea typeface="Raleway"/>
              <a:cs typeface="Raleway"/>
              <a:sym typeface="Raleway"/>
            </a:endParaRPr>
          </a:p>
        </p:txBody>
      </p:sp>
      <p:sp>
        <p:nvSpPr>
          <p:cNvPr id="126" name="Google Shape;126;p19"/>
          <p:cNvSpPr/>
          <p:nvPr/>
        </p:nvSpPr>
        <p:spPr>
          <a:xfrm>
            <a:off x="670125" y="918725"/>
            <a:ext cx="1774500" cy="1653000"/>
          </a:xfrm>
          <a:prstGeom prst="bevel">
            <a:avLst>
              <a:gd name="adj" fmla="val 125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Admin</a:t>
            </a:r>
            <a:endParaRPr/>
          </a:p>
        </p:txBody>
      </p:sp>
      <p:sp>
        <p:nvSpPr>
          <p:cNvPr id="127" name="Google Shape;127;p19"/>
          <p:cNvSpPr/>
          <p:nvPr/>
        </p:nvSpPr>
        <p:spPr>
          <a:xfrm>
            <a:off x="6788825" y="844150"/>
            <a:ext cx="1774500" cy="1653000"/>
          </a:xfrm>
          <a:prstGeom prst="bevel">
            <a:avLst>
              <a:gd name="adj" fmla="val 125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Patient</a:t>
            </a:r>
            <a:endParaRPr/>
          </a:p>
        </p:txBody>
      </p:sp>
      <p:sp>
        <p:nvSpPr>
          <p:cNvPr id="128" name="Google Shape;128;p19"/>
          <p:cNvSpPr/>
          <p:nvPr/>
        </p:nvSpPr>
        <p:spPr>
          <a:xfrm>
            <a:off x="6904650" y="2779950"/>
            <a:ext cx="1774500" cy="1653000"/>
          </a:xfrm>
          <a:prstGeom prst="bevel">
            <a:avLst>
              <a:gd name="adj" fmla="val 125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Doctor</a:t>
            </a:r>
            <a:endParaRPr/>
          </a:p>
        </p:txBody>
      </p:sp>
      <p:cxnSp>
        <p:nvCxnSpPr>
          <p:cNvPr id="129" name="Google Shape;129;p19"/>
          <p:cNvCxnSpPr/>
          <p:nvPr/>
        </p:nvCxnSpPr>
        <p:spPr>
          <a:xfrm rot="10800000" flipH="1">
            <a:off x="2227175" y="1599700"/>
            <a:ext cx="734400" cy="111300"/>
          </a:xfrm>
          <a:prstGeom prst="straightConnector1">
            <a:avLst/>
          </a:prstGeom>
          <a:noFill/>
          <a:ln w="9525" cap="flat" cmpd="sng">
            <a:solidFill>
              <a:schemeClr val="dk2"/>
            </a:solidFill>
            <a:prstDash val="solid"/>
            <a:round/>
            <a:headEnd type="none" w="med" len="med"/>
            <a:tailEnd type="triangle" w="med" len="med"/>
          </a:ln>
        </p:spPr>
      </p:cxnSp>
      <p:cxnSp>
        <p:nvCxnSpPr>
          <p:cNvPr id="130" name="Google Shape;130;p19"/>
          <p:cNvCxnSpPr>
            <a:stCxn id="126" idx="1"/>
          </p:cNvCxnSpPr>
          <p:nvPr/>
        </p:nvCxnSpPr>
        <p:spPr>
          <a:xfrm>
            <a:off x="2238000" y="1745225"/>
            <a:ext cx="820800" cy="589500"/>
          </a:xfrm>
          <a:prstGeom prst="straightConnector1">
            <a:avLst/>
          </a:prstGeom>
          <a:noFill/>
          <a:ln w="9525" cap="flat" cmpd="sng">
            <a:solidFill>
              <a:schemeClr val="dk2"/>
            </a:solidFill>
            <a:prstDash val="solid"/>
            <a:round/>
            <a:headEnd type="none" w="med" len="med"/>
            <a:tailEnd type="triangle" w="med" len="med"/>
          </a:ln>
        </p:spPr>
      </p:cxnSp>
      <p:cxnSp>
        <p:nvCxnSpPr>
          <p:cNvPr id="131" name="Google Shape;131;p19"/>
          <p:cNvCxnSpPr>
            <a:stCxn id="126" idx="1"/>
          </p:cNvCxnSpPr>
          <p:nvPr/>
        </p:nvCxnSpPr>
        <p:spPr>
          <a:xfrm>
            <a:off x="2238000" y="1745225"/>
            <a:ext cx="820800" cy="919800"/>
          </a:xfrm>
          <a:prstGeom prst="straightConnector1">
            <a:avLst/>
          </a:prstGeom>
          <a:noFill/>
          <a:ln w="9525" cap="flat" cmpd="sng">
            <a:solidFill>
              <a:schemeClr val="dk2"/>
            </a:solidFill>
            <a:prstDash val="solid"/>
            <a:round/>
            <a:headEnd type="none" w="med" len="med"/>
            <a:tailEnd type="triangle" w="med" len="med"/>
          </a:ln>
        </p:spPr>
      </p:cxnSp>
      <p:cxnSp>
        <p:nvCxnSpPr>
          <p:cNvPr id="132" name="Google Shape;132;p19"/>
          <p:cNvCxnSpPr/>
          <p:nvPr/>
        </p:nvCxnSpPr>
        <p:spPr>
          <a:xfrm flipH="1">
            <a:off x="5577275" y="1675325"/>
            <a:ext cx="1642800" cy="237900"/>
          </a:xfrm>
          <a:prstGeom prst="straightConnector1">
            <a:avLst/>
          </a:prstGeom>
          <a:noFill/>
          <a:ln w="9525" cap="flat" cmpd="sng">
            <a:solidFill>
              <a:schemeClr val="dk2"/>
            </a:solidFill>
            <a:prstDash val="solid"/>
            <a:round/>
            <a:headEnd type="none" w="med" len="med"/>
            <a:tailEnd type="triangle" w="med" len="med"/>
          </a:ln>
        </p:spPr>
      </p:cxnSp>
      <p:cxnSp>
        <p:nvCxnSpPr>
          <p:cNvPr id="133" name="Google Shape;133;p19"/>
          <p:cNvCxnSpPr/>
          <p:nvPr/>
        </p:nvCxnSpPr>
        <p:spPr>
          <a:xfrm rot="10800000">
            <a:off x="5620450" y="1653825"/>
            <a:ext cx="1567200" cy="1675200"/>
          </a:xfrm>
          <a:prstGeom prst="straightConnector1">
            <a:avLst/>
          </a:prstGeom>
          <a:noFill/>
          <a:ln w="9525" cap="flat" cmpd="sng">
            <a:solidFill>
              <a:schemeClr val="dk2"/>
            </a:solidFill>
            <a:prstDash val="solid"/>
            <a:round/>
            <a:headEnd type="none" w="med" len="med"/>
            <a:tailEnd type="triangle" w="med" len="med"/>
          </a:ln>
        </p:spPr>
      </p:cxnSp>
      <p:cxnSp>
        <p:nvCxnSpPr>
          <p:cNvPr id="134" name="Google Shape;134;p19"/>
          <p:cNvCxnSpPr/>
          <p:nvPr/>
        </p:nvCxnSpPr>
        <p:spPr>
          <a:xfrm flipH="1">
            <a:off x="5274600" y="1686125"/>
            <a:ext cx="1956300" cy="946500"/>
          </a:xfrm>
          <a:prstGeom prst="straightConnector1">
            <a:avLst/>
          </a:prstGeom>
          <a:noFill/>
          <a:ln w="9525" cap="flat" cmpd="sng">
            <a:solidFill>
              <a:schemeClr val="dk2"/>
            </a:solidFill>
            <a:prstDash val="solid"/>
            <a:round/>
            <a:headEnd type="none" w="med" len="med"/>
            <a:tailEnd type="triangle" w="med" len="med"/>
          </a:ln>
        </p:spPr>
      </p:cxnSp>
      <p:cxnSp>
        <p:nvCxnSpPr>
          <p:cNvPr id="135" name="Google Shape;135;p19"/>
          <p:cNvCxnSpPr/>
          <p:nvPr/>
        </p:nvCxnSpPr>
        <p:spPr>
          <a:xfrm>
            <a:off x="2211000" y="1599700"/>
            <a:ext cx="799200" cy="1508100"/>
          </a:xfrm>
          <a:prstGeom prst="straightConnector1">
            <a:avLst/>
          </a:prstGeom>
          <a:noFill/>
          <a:ln w="9525" cap="flat" cmpd="sng">
            <a:solidFill>
              <a:schemeClr val="dk2"/>
            </a:solidFill>
            <a:prstDash val="solid"/>
            <a:round/>
            <a:headEnd type="none" w="med" len="med"/>
            <a:tailEnd type="triangle" w="med" len="med"/>
          </a:ln>
        </p:spPr>
      </p:cxnSp>
      <p:cxnSp>
        <p:nvCxnSpPr>
          <p:cNvPr id="136" name="Google Shape;136;p19"/>
          <p:cNvCxnSpPr/>
          <p:nvPr/>
        </p:nvCxnSpPr>
        <p:spPr>
          <a:xfrm flipH="1">
            <a:off x="4712375" y="1664500"/>
            <a:ext cx="2486100" cy="1757100"/>
          </a:xfrm>
          <a:prstGeom prst="straightConnector1">
            <a:avLst/>
          </a:prstGeom>
          <a:noFill/>
          <a:ln w="9525" cap="flat" cmpd="sng">
            <a:solidFill>
              <a:schemeClr val="dk2"/>
            </a:solidFill>
            <a:prstDash val="solid"/>
            <a:round/>
            <a:headEnd type="none" w="med" len="med"/>
            <a:tailEnd type="triangle" w="med" len="med"/>
          </a:ln>
        </p:spPr>
      </p:cxnSp>
      <p:cxnSp>
        <p:nvCxnSpPr>
          <p:cNvPr id="137" name="Google Shape;137;p19"/>
          <p:cNvCxnSpPr>
            <a:stCxn id="126" idx="1"/>
          </p:cNvCxnSpPr>
          <p:nvPr/>
        </p:nvCxnSpPr>
        <p:spPr>
          <a:xfrm>
            <a:off x="2238000" y="1745225"/>
            <a:ext cx="745200" cy="200400"/>
          </a:xfrm>
          <a:prstGeom prst="straightConnector1">
            <a:avLst/>
          </a:prstGeom>
          <a:noFill/>
          <a:ln w="9525" cap="flat" cmpd="sng">
            <a:solidFill>
              <a:schemeClr val="dk2"/>
            </a:solidFill>
            <a:prstDash val="solid"/>
            <a:round/>
            <a:headEnd type="none" w="med" len="med"/>
            <a:tailEnd type="triangle" w="med" len="med"/>
          </a:ln>
        </p:spPr>
      </p:cxnSp>
      <p:cxnSp>
        <p:nvCxnSpPr>
          <p:cNvPr id="138" name="Google Shape;138;p19"/>
          <p:cNvCxnSpPr/>
          <p:nvPr/>
        </p:nvCxnSpPr>
        <p:spPr>
          <a:xfrm flipH="1">
            <a:off x="5177325" y="3356725"/>
            <a:ext cx="1977900" cy="392100"/>
          </a:xfrm>
          <a:prstGeom prst="straightConnector1">
            <a:avLst/>
          </a:prstGeom>
          <a:noFill/>
          <a:ln w="9525" cap="flat" cmpd="sng">
            <a:solidFill>
              <a:schemeClr val="dk2"/>
            </a:solidFill>
            <a:prstDash val="solid"/>
            <a:round/>
            <a:headEnd type="none" w="med" len="med"/>
            <a:tailEnd type="triangle" w="med" len="med"/>
          </a:ln>
        </p:spPr>
      </p:cxnSp>
      <p:cxnSp>
        <p:nvCxnSpPr>
          <p:cNvPr id="139" name="Google Shape;139;p19"/>
          <p:cNvCxnSpPr/>
          <p:nvPr/>
        </p:nvCxnSpPr>
        <p:spPr>
          <a:xfrm>
            <a:off x="2248800" y="1599700"/>
            <a:ext cx="723600" cy="2578200"/>
          </a:xfrm>
          <a:prstGeom prst="straightConnector1">
            <a:avLst/>
          </a:prstGeom>
          <a:noFill/>
          <a:ln w="9525" cap="flat" cmpd="sng">
            <a:solidFill>
              <a:schemeClr val="dk2"/>
            </a:solidFill>
            <a:prstDash val="solid"/>
            <a:round/>
            <a:headEnd type="none" w="med" len="med"/>
            <a:tailEnd type="triangle" w="med" len="med"/>
          </a:ln>
        </p:spPr>
      </p:cxnSp>
      <p:cxnSp>
        <p:nvCxnSpPr>
          <p:cNvPr id="140" name="Google Shape;140;p19"/>
          <p:cNvCxnSpPr/>
          <p:nvPr/>
        </p:nvCxnSpPr>
        <p:spPr>
          <a:xfrm flipH="1">
            <a:off x="4290875" y="1692200"/>
            <a:ext cx="2907600" cy="25314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0"/>
          <p:cNvSpPr txBox="1">
            <a:spLocks noGrp="1"/>
          </p:cNvSpPr>
          <p:nvPr>
            <p:ph type="title"/>
          </p:nvPr>
        </p:nvSpPr>
        <p:spPr>
          <a:xfrm>
            <a:off x="283100" y="712150"/>
            <a:ext cx="8631600" cy="3835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Patient View Output</a:t>
            </a:r>
            <a:endParaRPr/>
          </a:p>
          <a:p>
            <a:pPr marL="457200" lvl="0" indent="-533400" algn="l" rtl="0">
              <a:spcBef>
                <a:spcPts val="0"/>
              </a:spcBef>
              <a:spcAft>
                <a:spcPts val="0"/>
              </a:spcAft>
              <a:buClr>
                <a:schemeClr val="accent5"/>
              </a:buClr>
              <a:buSzPts val="4800"/>
              <a:buChar char="●"/>
            </a:pPr>
            <a:r>
              <a:rPr lang="en">
                <a:solidFill>
                  <a:schemeClr val="accent5"/>
                </a:solidFill>
              </a:rPr>
              <a:t>View Patient Diagnosis</a:t>
            </a:r>
            <a:endParaRPr>
              <a:solidFill>
                <a:schemeClr val="accent5"/>
              </a:solidFill>
            </a:endParaRPr>
          </a:p>
          <a:p>
            <a:pPr marL="457200" lvl="0" indent="-533400" algn="l" rtl="0">
              <a:spcBef>
                <a:spcPts val="0"/>
              </a:spcBef>
              <a:spcAft>
                <a:spcPts val="0"/>
              </a:spcAft>
              <a:buClr>
                <a:schemeClr val="accent5"/>
              </a:buClr>
              <a:buSzPts val="4800"/>
              <a:buChar char="●"/>
            </a:pPr>
            <a:r>
              <a:rPr lang="en">
                <a:solidFill>
                  <a:schemeClr val="accent5"/>
                </a:solidFill>
              </a:rPr>
              <a:t>Patient Bill</a:t>
            </a:r>
            <a:endParaRPr>
              <a:solidFill>
                <a:schemeClr val="accent5"/>
              </a:solidFill>
            </a:endParaRPr>
          </a:p>
          <a:p>
            <a:pPr marL="457200" lvl="0" indent="-533400" algn="l" rtl="0">
              <a:spcBef>
                <a:spcPts val="0"/>
              </a:spcBef>
              <a:spcAft>
                <a:spcPts val="0"/>
              </a:spcAft>
              <a:buClr>
                <a:schemeClr val="accent5"/>
              </a:buClr>
              <a:buSzPts val="4800"/>
              <a:buChar char="●"/>
            </a:pPr>
            <a:r>
              <a:rPr lang="en">
                <a:solidFill>
                  <a:schemeClr val="accent5"/>
                </a:solidFill>
              </a:rPr>
              <a:t>Updated Patient History</a:t>
            </a:r>
            <a:endParaRPr>
              <a:solidFill>
                <a:schemeClr val="accent5"/>
              </a:solidFill>
            </a:endParaRPr>
          </a:p>
          <a:p>
            <a:pPr marL="457200" lvl="0" indent="-533400" algn="l" rtl="0">
              <a:spcBef>
                <a:spcPts val="0"/>
              </a:spcBef>
              <a:spcAft>
                <a:spcPts val="0"/>
              </a:spcAft>
              <a:buClr>
                <a:schemeClr val="accent5"/>
              </a:buClr>
              <a:buSzPts val="4800"/>
              <a:buChar char="●"/>
            </a:pPr>
            <a:r>
              <a:rPr lang="en">
                <a:solidFill>
                  <a:schemeClr val="accent5"/>
                </a:solidFill>
              </a:rPr>
              <a:t>View Appointments</a:t>
            </a:r>
            <a:endParaRPr>
              <a:solidFill>
                <a:schemeClr val="accent5"/>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1"/>
          <p:cNvSpPr txBox="1">
            <a:spLocks noGrp="1"/>
          </p:cNvSpPr>
          <p:nvPr>
            <p:ph type="title"/>
          </p:nvPr>
        </p:nvSpPr>
        <p:spPr>
          <a:xfrm>
            <a:off x="283100" y="712150"/>
            <a:ext cx="8631600" cy="3835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Admin Capabilities</a:t>
            </a:r>
            <a:endParaRPr/>
          </a:p>
          <a:p>
            <a:pPr marL="457200" lvl="0" indent="-457200" algn="l" rtl="0">
              <a:spcBef>
                <a:spcPts val="0"/>
              </a:spcBef>
              <a:spcAft>
                <a:spcPts val="0"/>
              </a:spcAft>
              <a:buClr>
                <a:schemeClr val="accent5"/>
              </a:buClr>
              <a:buSzPts val="3600"/>
              <a:buChar char="●"/>
            </a:pPr>
            <a:r>
              <a:rPr lang="en" sz="3600">
                <a:solidFill>
                  <a:schemeClr val="accent5"/>
                </a:solidFill>
              </a:rPr>
              <a:t>Edit Patient/Doctor Details</a:t>
            </a:r>
            <a:endParaRPr sz="3600">
              <a:solidFill>
                <a:schemeClr val="accent5"/>
              </a:solidFill>
            </a:endParaRPr>
          </a:p>
          <a:p>
            <a:pPr marL="457200" lvl="0" indent="-457200" algn="l" rtl="0">
              <a:spcBef>
                <a:spcPts val="0"/>
              </a:spcBef>
              <a:spcAft>
                <a:spcPts val="0"/>
              </a:spcAft>
              <a:buClr>
                <a:schemeClr val="accent5"/>
              </a:buClr>
              <a:buSzPts val="3600"/>
              <a:buChar char="●"/>
            </a:pPr>
            <a:r>
              <a:rPr lang="en" sz="3600">
                <a:solidFill>
                  <a:schemeClr val="accent5"/>
                </a:solidFill>
              </a:rPr>
              <a:t>Manage Room Assignments</a:t>
            </a:r>
            <a:endParaRPr sz="3600">
              <a:solidFill>
                <a:schemeClr val="accent5"/>
              </a:solidFill>
            </a:endParaRPr>
          </a:p>
          <a:p>
            <a:pPr marL="457200" lvl="0" indent="-457200" algn="l" rtl="0">
              <a:spcBef>
                <a:spcPts val="0"/>
              </a:spcBef>
              <a:spcAft>
                <a:spcPts val="0"/>
              </a:spcAft>
              <a:buClr>
                <a:schemeClr val="accent5"/>
              </a:buClr>
              <a:buSzPts val="3600"/>
              <a:buChar char="●"/>
            </a:pPr>
            <a:r>
              <a:rPr lang="en" sz="3600">
                <a:solidFill>
                  <a:schemeClr val="accent5"/>
                </a:solidFill>
              </a:rPr>
              <a:t>Make/View Appointments</a:t>
            </a:r>
            <a:endParaRPr sz="3600">
              <a:solidFill>
                <a:schemeClr val="accent5"/>
              </a:solidFill>
            </a:endParaRPr>
          </a:p>
          <a:p>
            <a:pPr marL="457200" lvl="0" indent="-457200" algn="l" rtl="0">
              <a:spcBef>
                <a:spcPts val="0"/>
              </a:spcBef>
              <a:spcAft>
                <a:spcPts val="0"/>
              </a:spcAft>
              <a:buClr>
                <a:schemeClr val="accent5"/>
              </a:buClr>
              <a:buSzPts val="3600"/>
              <a:buChar char="●"/>
            </a:pPr>
            <a:r>
              <a:rPr lang="en" sz="3600">
                <a:solidFill>
                  <a:schemeClr val="accent5"/>
                </a:solidFill>
              </a:rPr>
              <a:t>Administer Bills</a:t>
            </a:r>
            <a:endParaRPr sz="3600">
              <a:solidFill>
                <a:schemeClr val="accent5"/>
              </a:solidFill>
            </a:endParaRPr>
          </a:p>
        </p:txBody>
      </p:sp>
    </p:spTree>
  </p:cSld>
  <p:clrMapOvr>
    <a:masterClrMapping/>
  </p:clrMapOvr>
</p:sld>
</file>

<file path=ppt/theme/theme1.xml><?xml version="1.0" encoding="utf-8"?>
<a:theme xmlns:a="http://schemas.openxmlformats.org/drawingml/2006/main" name="Swiss">
  <a:themeElements>
    <a:clrScheme name="Swiss">
      <a:dk1>
        <a:srgbClr val="F46524"/>
      </a:dk1>
      <a:lt1>
        <a:srgbClr val="FFFFFF"/>
      </a:lt1>
      <a:dk2>
        <a:srgbClr val="000000"/>
      </a:dk2>
      <a:lt2>
        <a:srgbClr val="757575"/>
      </a:lt2>
      <a:accent1>
        <a:srgbClr val="01579B"/>
      </a:accent1>
      <a:accent2>
        <a:srgbClr val="27C7BD"/>
      </a:accent2>
      <a:accent3>
        <a:srgbClr val="0099E8"/>
      </a:accent3>
      <a:accent4>
        <a:srgbClr val="51B9A3"/>
      </a:accent4>
      <a:accent5>
        <a:srgbClr val="FB8C00"/>
      </a:accent5>
      <a:accent6>
        <a:srgbClr val="FFAE88"/>
      </a:accent6>
      <a:hlink>
        <a:srgbClr val="0277BD"/>
      </a:hlink>
      <a:folHlink>
        <a:srgbClr val="0277B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1179</Words>
  <Application>Microsoft Office PowerPoint</Application>
  <PresentationFormat>On-screen Show (16:9)</PresentationFormat>
  <Paragraphs>100</Paragraphs>
  <Slides>22</Slides>
  <Notes>22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22</vt:i4>
      </vt:variant>
    </vt:vector>
  </HeadingPairs>
  <TitlesOfParts>
    <vt:vector size="27" baseType="lpstr">
      <vt:lpstr>Lato</vt:lpstr>
      <vt:lpstr>Raleway</vt:lpstr>
      <vt:lpstr>Arial</vt:lpstr>
      <vt:lpstr>Times New Roman</vt:lpstr>
      <vt:lpstr>Swiss</vt:lpstr>
      <vt:lpstr>Hospital Database Management System: Project Implementation</vt:lpstr>
      <vt:lpstr>Current Scenario </vt:lpstr>
      <vt:lpstr>Entities</vt:lpstr>
      <vt:lpstr>PowerPoint Presentation</vt:lpstr>
      <vt:lpstr>PowerPoint Presentation</vt:lpstr>
      <vt:lpstr>PowerPoint Presentation</vt:lpstr>
      <vt:lpstr>PowerPoint Presentation</vt:lpstr>
      <vt:lpstr>Patient View Output View Patient Diagnosis Patient Bill Updated Patient History View Appointments</vt:lpstr>
      <vt:lpstr>Admin Capabilities Edit Patient/Doctor Details Manage Room Assignments Make/View Appointments Administer Bills</vt:lpstr>
      <vt:lpstr>Doctor Capabilities Update/View Patient Medical Info Update/View Doctor Details </vt:lpstr>
      <vt:lpstr>PowerPoint Presentation</vt:lpstr>
      <vt:lpstr>Project Requirements Windows 7 and up  MySQL Community Server MS Access </vt:lpstr>
      <vt:lpstr>PowerPoint Presentation</vt:lpstr>
      <vt:lpstr>Major Data Questions: What is the total cost of a hospital visit for any given patient?: Admin How many Doctors are in a given department?: Admin How can administrative assistants ensure that enough rooms are available for all inpatients?: Admin How can doctors remember and treat patients they haven't seen for a while?: Doctors (Video) Which doctor is the most experienced based on years of practice?: Admin/Doctors Which diseases are most common?:Doctor Which Patient has highest insurance coverage: Admin</vt:lpstr>
      <vt:lpstr>What is the total cost of a hospital visit for any given patient?</vt:lpstr>
      <vt:lpstr>How many Doctors are in a given department?</vt:lpstr>
      <vt:lpstr>How can administrative assistants ensure that enough rooms are available for all inpatients?</vt:lpstr>
      <vt:lpstr>Which patient has the maximum Insurance Coverage(%)?</vt:lpstr>
      <vt:lpstr>Which diseases are most common?</vt:lpstr>
      <vt:lpstr>What is the maximum amount paid by patient?</vt:lpstr>
      <vt:lpstr>The most experienced doctor:</vt:lpstr>
      <vt:lpstr>Any Questions? Thanks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Hospital Database Management System: Project Implementation</dc:title>
  <cp:lastModifiedBy>Sunny Agarwal</cp:lastModifiedBy>
  <cp:revision>1</cp:revision>
  <dcterms:modified xsi:type="dcterms:W3CDTF">2020-07-21T08:24:46Z</dcterms:modified>
</cp:coreProperties>
</file>